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Avenir Next Regular"/>
        <a:ea typeface="Avenir Next Regular"/>
        <a:cs typeface="Avenir Next Regular"/>
        <a:sym typeface="Avenir N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3" name="Shape 5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2" name="Shape 7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核心判準 ： 誰在動鍵盤 。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6" name="Shape 1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跑完手上有：研究筆記＋兩張圖＋小論文＋骨架變體＋兩種投影片。 	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9" name="Shape 12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大家的免費token應該已經燒光了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8" name="Shape 13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大家的免費token應該已經燒光了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5" name="Shape 14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大家的免費token應該已經燒光了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2" name="Shape 15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大家的免費token應該已經燒光了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0" name="Shape 17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L3 的 Claude Code 是「我下指令、AI 跑一次」；L4 的 Claude Code 是 *把規則寫死，AI 重複跑* 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9" name="Shape 17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L3 的 Claude Code 是「我下指令、AI 跑一次」；L4 的 Claude Code 是 *把規則寫死，AI 重複跑* 。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作者和日期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08990">
              <a:spcBef>
                <a:spcPts val="0"/>
              </a:spcBef>
              <a:buSzTx/>
              <a:buNone/>
              <a:defRPr sz="3234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作者和日期</a:t>
            </a:r>
          </a:p>
        </p:txBody>
      </p:sp>
      <p:sp>
        <p:nvSpPr>
          <p:cNvPr id="14" name="內文層級一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/>
            </a:lvl1pPr>
            <a:lvl2pPr marL="0" indent="457200" defTabSz="825500">
              <a:spcBef>
                <a:spcPts val="0"/>
              </a:spcBef>
              <a:buSzTx/>
              <a:buNone/>
              <a:defRPr sz="5500"/>
            </a:lvl2pPr>
            <a:lvl3pPr marL="0" indent="914400" defTabSz="825500">
              <a:spcBef>
                <a:spcPts val="0"/>
              </a:spcBef>
              <a:buSzTx/>
              <a:buNone/>
              <a:defRPr sz="5500"/>
            </a:lvl3pPr>
            <a:lvl4pPr marL="0" indent="1371600" defTabSz="825500">
              <a:spcBef>
                <a:spcPts val="0"/>
              </a:spcBef>
              <a:buSzTx/>
              <a:buNone/>
              <a:defRPr sz="5500"/>
            </a:lvl4pPr>
            <a:lvl5pPr marL="0" indent="1828800" defTabSz="825500">
              <a:spcBef>
                <a:spcPts val="0"/>
              </a:spcBef>
              <a:buSzTx/>
              <a:buNone/>
              <a:defRPr sz="5500"/>
            </a:lvl5pPr>
          </a:lstStyle>
          <a:p>
            <a:pPr/>
            <a:r>
              <a:t>簡報子標題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5" name="簡報標題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簡報標題</a:t>
            </a:r>
          </a:p>
        </p:txBody>
      </p:sp>
      <p:sp>
        <p:nvSpPr>
          <p:cNvPr id="16" name="幻燈片編號"/>
          <p:cNvSpPr txBox="1"/>
          <p:nvPr>
            <p:ph type="sldNum" sz="quarter" idx="2"/>
          </p:nvPr>
        </p:nvSpPr>
        <p:spPr>
          <a:xfrm>
            <a:off x="23538179" y="12443459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5792" y="849039"/>
            <a:ext cx="5437059" cy="4116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幻燈片子標題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4200">
                <a:solidFill>
                  <a:srgbClr val="EC682C"/>
                </a:solidFill>
              </a:defRPr>
            </a:lvl1pPr>
          </a:lstStyle>
          <a:p>
            <a:pPr/>
            <a:r>
              <a:t>幻燈片子標題</a:t>
            </a:r>
          </a:p>
        </p:txBody>
      </p:sp>
      <p:sp>
        <p:nvSpPr>
          <p:cNvPr id="25" name="幻燈片標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幻燈片標題</a:t>
            </a:r>
          </a:p>
        </p:txBody>
      </p:sp>
      <p:sp>
        <p:nvSpPr>
          <p:cNvPr id="26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幻燈片編號"/>
          <p:cNvSpPr txBox="1"/>
          <p:nvPr>
            <p:ph type="sldNum" sz="quarter" idx="2"/>
          </p:nvPr>
        </p:nvSpPr>
        <p:spPr>
          <a:xfrm>
            <a:off x="168817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9144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線條"/>
          <p:cNvSpPr/>
          <p:nvPr/>
        </p:nvSpPr>
        <p:spPr>
          <a:xfrm>
            <a:off x="1232106" y="2315933"/>
            <a:ext cx="21919786" cy="1"/>
          </a:xfrm>
          <a:prstGeom prst="line">
            <a:avLst/>
          </a:prstGeom>
          <a:ln w="25400">
            <a:solidFill>
              <a:srgbClr val="EC682C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pic>
        <p:nvPicPr>
          <p:cNvPr id="42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34011" y="12936174"/>
            <a:ext cx="2200691" cy="774319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內文層級一…"/>
          <p:cNvSpPr txBox="1"/>
          <p:nvPr>
            <p:ph type="body" sz="quarter" idx="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4200">
                <a:solidFill>
                  <a:srgbClr val="EC68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37260" indent="-480060" defTabSz="825500">
              <a:spcBef>
                <a:spcPts val="0"/>
              </a:spcBef>
              <a:defRPr sz="4200">
                <a:solidFill>
                  <a:srgbClr val="EC68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94460" indent="-480060" defTabSz="825500">
              <a:spcBef>
                <a:spcPts val="0"/>
              </a:spcBef>
              <a:defRPr sz="4200">
                <a:solidFill>
                  <a:srgbClr val="EC68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51660" indent="-480060" defTabSz="825500">
              <a:spcBef>
                <a:spcPts val="0"/>
              </a:spcBef>
              <a:defRPr sz="4200">
                <a:solidFill>
                  <a:srgbClr val="EC68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308860" indent="-480060" defTabSz="825500">
              <a:spcBef>
                <a:spcPts val="0"/>
              </a:spcBef>
              <a:defRPr sz="4200">
                <a:solidFill>
                  <a:srgbClr val="EC68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幻燈片子標題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幻燈片標題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幻燈片標題</a:t>
            </a:r>
          </a:p>
        </p:txBody>
      </p:sp>
      <p:sp>
        <p:nvSpPr>
          <p:cNvPr id="45" name="內文層級一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幻燈片項目符號文字</a:t>
            </a:r>
          </a:p>
        </p:txBody>
      </p:sp>
      <p:sp>
        <p:nvSpPr>
          <p:cNvPr id="46" name="幻燈片編號"/>
          <p:cNvSpPr txBox="1"/>
          <p:nvPr>
            <p:ph type="sldNum" sz="quarter" idx="2"/>
          </p:nvPr>
        </p:nvSpPr>
        <p:spPr>
          <a:xfrm>
            <a:off x="23538179" y="12443459"/>
            <a:ext cx="408941" cy="4445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燈片標題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幻燈片標題</a:t>
            </a:r>
          </a:p>
        </p:txBody>
      </p:sp>
      <p:sp>
        <p:nvSpPr>
          <p:cNvPr id="3" name="內文層級一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幻燈片項目符號文字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線條"/>
          <p:cNvSpPr/>
          <p:nvPr/>
        </p:nvSpPr>
        <p:spPr>
          <a:xfrm>
            <a:off x="1232107" y="2315933"/>
            <a:ext cx="21919785" cy="1"/>
          </a:xfrm>
          <a:prstGeom prst="line">
            <a:avLst/>
          </a:prstGeom>
          <a:ln w="25400">
            <a:solidFill>
              <a:srgbClr val="EC682C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23584057" y="13062808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/>
            </a:lvl1pPr>
          </a:lstStyle>
          <a:p>
            <a:pPr/>
            <a:fld id="{86CB4B4D-7CA3-9044-876B-883B54F8677D}" type="slidenum"/>
          </a:p>
        </p:txBody>
      </p:sp>
      <p:pic>
        <p:nvPicPr>
          <p:cNvPr id="6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12943" y="21499"/>
            <a:ext cx="2029886" cy="1537032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</p:sldLayoutIdLst>
  <p:transition xmlns:p14="http://schemas.microsoft.com/office/powerpoint/2010/main" spd="med" advClick="1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Songti TC Regular"/>
          <a:ea typeface="Songti TC Regular"/>
          <a:cs typeface="Songti TC Regular"/>
          <a:sym typeface="Songti TC Regular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hyperlink" Target="https://tinyurl.com/20260515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murderresearch.github.io/Detective-Analysis/" TargetMode="External"/><Relationship Id="rId4" Type="http://schemas.openxmlformats.org/officeDocument/2006/relationships/image" Target="../media/image13.png"/><Relationship Id="rId5" Type="http://schemas.openxmlformats.org/officeDocument/2006/relationships/hyperlink" Target="https://www.facebook.com/profile.php?id=61572157565480" TargetMode="External"/><Relationship Id="rId6" Type="http://schemas.openxmlformats.org/officeDocument/2006/relationships/image" Target="../media/image1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3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顏永進 / 台南一中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1" marL="0" indent="448055" algn="ctr" defTabSz="808990">
              <a:spcBef>
                <a:spcPts val="0"/>
              </a:spcBef>
              <a:buSzTx/>
              <a:buNone/>
              <a:defRPr sz="3234"/>
            </a:pPr>
            <a:r>
              <a:t>顏永進 / 台南一中 </a:t>
            </a:r>
          </a:p>
        </p:txBody>
      </p:sp>
      <p:sp>
        <p:nvSpPr>
          <p:cNvPr id="56" name="AI: CNN架構與運作原理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FF5D03"/>
                </a:solidFill>
              </a:rPr>
              <a:t>AI: </a:t>
            </a:r>
            <a:r>
              <a:rPr>
                <a:solidFill>
                  <a:srgbClr val="1E941F"/>
                </a:solidFill>
              </a:rPr>
              <a:t>CNN架構與運作原理</a:t>
            </a:r>
          </a:p>
        </p:txBody>
      </p:sp>
      <p:sp>
        <p:nvSpPr>
          <p:cNvPr id="57" name="幻燈片編號"/>
          <p:cNvSpPr txBox="1"/>
          <p:nvPr>
            <p:ph type="sldNum" sz="quarter" idx="2"/>
          </p:nvPr>
        </p:nvSpPr>
        <p:spPr>
          <a:xfrm>
            <a:off x="23685499" y="12443459"/>
            <a:ext cx="261621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8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0760" y="4952711"/>
            <a:ext cx="22622480" cy="3473161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請先登入學校gmail…"/>
          <p:cNvSpPr txBox="1"/>
          <p:nvPr/>
        </p:nvSpPr>
        <p:spPr>
          <a:xfrm>
            <a:off x="3844563" y="8764991"/>
            <a:ext cx="17272457" cy="316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38200" indent="-838200" defTabSz="457200">
              <a:lnSpc>
                <a:spcPct val="130000"/>
              </a:lnSpc>
              <a:spcBef>
                <a:spcPts val="0"/>
              </a:spcBef>
              <a:buSzPct val="100000"/>
              <a:buAutoNum type="arabicPeriod" startAt="1"/>
              <a:defRPr sz="4800">
                <a:solidFill>
                  <a:srgbClr val="EC682C"/>
                </a:solidFill>
                <a:latin typeface="Songti TC Bold"/>
                <a:ea typeface="Songti TC Bold"/>
                <a:cs typeface="Songti TC Bold"/>
                <a:sym typeface="Songti TC Bold"/>
              </a:defRPr>
            </a:pPr>
            <a:r>
              <a:t>請先登入學校gmail</a:t>
            </a:r>
          </a:p>
          <a:p>
            <a:pPr marL="838200" indent="-838200" defTabSz="457200">
              <a:lnSpc>
                <a:spcPct val="130000"/>
              </a:lnSpc>
              <a:spcBef>
                <a:spcPts val="0"/>
              </a:spcBef>
              <a:buSzPct val="100000"/>
              <a:buAutoNum type="arabicPeriod" startAt="1"/>
              <a:defRPr sz="4800">
                <a:solidFill>
                  <a:srgbClr val="EC682C"/>
                </a:solidFill>
                <a:latin typeface="Songti TC Bold"/>
                <a:ea typeface="Songti TC Bold"/>
                <a:cs typeface="Songti TC Bold"/>
                <a:sym typeface="Songti TC Bold"/>
              </a:defRPr>
            </a:pPr>
            <a:r>
              <a:t>研習講義網址 </a:t>
            </a:r>
            <a:r>
              <a:rPr u="sng">
                <a:solidFill>
                  <a:srgbClr val="479234"/>
                </a:solidFill>
                <a:hlinkClick r:id="rId3" invalidUrl="" action="" tgtFrame="" tooltip="" history="1" highlightClick="0" endSnd="0"/>
              </a:rPr>
              <a:t>https://tinyurl.com/20260515</a:t>
            </a:r>
          </a:p>
          <a:p>
            <a:pPr marL="838200" indent="-838200" defTabSz="457200">
              <a:lnSpc>
                <a:spcPct val="130000"/>
              </a:lnSpc>
              <a:spcBef>
                <a:spcPts val="0"/>
              </a:spcBef>
              <a:buSzPct val="100000"/>
              <a:buAutoNum type="arabicPeriod" startAt="1"/>
              <a:defRPr sz="4800">
                <a:solidFill>
                  <a:srgbClr val="EC682C"/>
                </a:solidFill>
                <a:latin typeface="Songti TC Bold"/>
                <a:ea typeface="Songti TC Bold"/>
                <a:cs typeface="Songti TC Bold"/>
                <a:sym typeface="Songti TC Bold"/>
              </a:defRPr>
            </a:pPr>
            <a:r>
              <a:t>建一個研習資料夾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2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72" sz="7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Outline</a:t>
            </a:r>
          </a:p>
        </p:txBody>
      </p:sp>
      <p:sp>
        <p:nvSpPr>
          <p:cNvPr id="63" name="AI 責任轉移四階段模型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AI 責任轉移四階段模型</a:t>
            </a:r>
          </a:p>
          <a:p>
            <a:pPr/>
            <a:r>
              <a:t>實作一 (L1-L2)：召喚你的 AI 工讀生</a:t>
            </a:r>
          </a:p>
          <a:p>
            <a:pPr/>
            <a:r>
              <a:t>實作二 (L3-L4)：解除AI的封印 </a:t>
            </a:r>
          </a:p>
          <a:p>
            <a:pPr/>
            <a:r>
              <a:t>為什麼 AI 能生成文字、影音</a:t>
            </a:r>
          </a:p>
          <a:p>
            <a:pPr/>
            <a:r>
              <a:t>AI的風險與隱私問題</a:t>
            </a:r>
          </a:p>
        </p:txBody>
      </p:sp>
      <p:sp>
        <p:nvSpPr>
          <p:cNvPr id="64" name="幻燈片編號"/>
          <p:cNvSpPr txBox="1"/>
          <p:nvPr>
            <p:ph type="sldNum" sz="quarter" idx="2"/>
          </p:nvPr>
        </p:nvSpPr>
        <p:spPr>
          <a:xfrm>
            <a:off x="23731377" y="13062808"/>
            <a:ext cx="261621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7" name="AI 責任轉移四階段模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AI 責任轉移四階段模型</a:t>
            </a:r>
          </a:p>
        </p:txBody>
      </p:sp>
      <p:sp>
        <p:nvSpPr>
          <p:cNvPr id="68" name="幻燈片項目符號文字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9" name="幻燈片編號"/>
          <p:cNvSpPr txBox="1"/>
          <p:nvPr>
            <p:ph type="sldNum" sz="quarter" idx="2"/>
          </p:nvPr>
        </p:nvSpPr>
        <p:spPr>
          <a:xfrm>
            <a:off x="23731377" y="13062808"/>
            <a:ext cx="261621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70" name="表格 1"/>
          <p:cNvGraphicFramePr/>
          <p:nvPr/>
        </p:nvGraphicFramePr>
        <p:xfrm>
          <a:off x="1187450" y="4092969"/>
          <a:ext cx="22017931" cy="840968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323944"/>
                <a:gridCol w="10406830"/>
                <a:gridCol w="3637228"/>
                <a:gridCol w="3637228"/>
              </a:tblGrid>
              <a:tr h="1679396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分級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使用者 vs AI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AI 角色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人類角色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67939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L1: 對話 AI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你打字、AI 回字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回答問題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親自操作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67939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L2: 協作 AI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你還在點滑鼠，但 app 裡有 AI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參與流程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主導流程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67939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L3: 代理 AI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AI 在動你的鍵盤／滑鼠／檔案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執行任務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監督執行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67939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L4: 常駐 AI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你不在電腦前，AI 還在背景跑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持續運作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設定規則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研習預期成果/使用工具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研習預期成果/使用工具</a:t>
            </a:r>
          </a:p>
        </p:txBody>
      </p:sp>
      <p:sp>
        <p:nvSpPr>
          <p:cNvPr id="76" name="實作1 (L1–L2)…"/>
          <p:cNvSpPr txBox="1"/>
          <p:nvPr>
            <p:ph type="body" sz="half" idx="1"/>
          </p:nvPr>
        </p:nvSpPr>
        <p:spPr>
          <a:xfrm>
            <a:off x="1206500" y="4248504"/>
            <a:ext cx="13845779" cy="8256012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>
                <a:solidFill>
                  <a:srgbClr val="479234"/>
                </a:solidFill>
              </a:defRPr>
            </a:pPr>
            <a:r>
              <a:t>實作1 (L1–L2)</a:t>
            </a:r>
          </a:p>
          <a:p>
            <a:pPr lvl="1">
              <a:spcBef>
                <a:spcPts val="1700"/>
              </a:spcBef>
              <a:defRPr>
                <a:solidFill>
                  <a:srgbClr val="479234"/>
                </a:solidFill>
              </a:defRPr>
            </a:pPr>
            <a:r>
              <a:t>利用NotebookLM讀取在地素材，產出一份研究筆記</a:t>
            </a:r>
          </a:p>
          <a:p>
            <a:pPr lvl="1">
              <a:spcBef>
                <a:spcPts val="1700"/>
              </a:spcBef>
              <a:defRPr>
                <a:solidFill>
                  <a:srgbClr val="479234"/>
                </a:solidFill>
              </a:defRPr>
            </a:pPr>
            <a:r>
              <a:t>利用Napkin從研究筆記畫出「因果圖」和「時間軸」</a:t>
            </a:r>
          </a:p>
          <a:p>
            <a:pPr lvl="1">
              <a:spcBef>
                <a:spcPts val="1700"/>
              </a:spcBef>
              <a:defRPr>
                <a:solidFill>
                  <a:srgbClr val="479234"/>
                </a:solidFill>
              </a:defRPr>
            </a:pPr>
            <a:r>
              <a:t>利用Claude把研究筆記＋圖 → 小論文初稿</a:t>
            </a:r>
          </a:p>
          <a:p>
            <a:pPr lvl="1">
              <a:spcBef>
                <a:spcPts val="1700"/>
              </a:spcBef>
              <a:defRPr>
                <a:solidFill>
                  <a:srgbClr val="479234"/>
                </a:solidFill>
              </a:defRPr>
            </a:pPr>
            <a:r>
              <a:t>Skill</a:t>
            </a:r>
          </a:p>
          <a:p>
            <a:pPr>
              <a:spcBef>
                <a:spcPts val="1700"/>
              </a:spcBef>
              <a:defRPr>
                <a:solidFill>
                  <a:srgbClr val="479234"/>
                </a:solidFill>
              </a:defRPr>
            </a:pPr>
            <a:r>
              <a:t>實作2 (L3)</a:t>
            </a:r>
          </a:p>
          <a:p>
            <a:pPr lvl="1">
              <a:spcBef>
                <a:spcPts val="1700"/>
              </a:spcBef>
              <a:defRPr>
                <a:solidFill>
                  <a:srgbClr val="479234"/>
                </a:solidFill>
              </a:defRPr>
            </a:pPr>
            <a:r>
              <a:t>讓AI模型走出瀏覽器，操作電腦（Gemini CLI）</a:t>
            </a:r>
          </a:p>
          <a:p>
            <a:pPr>
              <a:spcBef>
                <a:spcPts val="1700"/>
              </a:spcBef>
              <a:defRPr>
                <a:solidFill>
                  <a:srgbClr val="479234"/>
                </a:solidFill>
              </a:defRPr>
            </a:pPr>
            <a:r>
              <a:t>示範 (L4)</a:t>
            </a:r>
          </a:p>
          <a:p>
            <a:pPr lvl="1">
              <a:spcBef>
                <a:spcPts val="1700"/>
              </a:spcBef>
              <a:defRPr>
                <a:solidFill>
                  <a:srgbClr val="479234"/>
                </a:solidFill>
              </a:defRPr>
            </a:pPr>
            <a:r>
              <a:t>AI代理人能做到什麼程度</a:t>
            </a:r>
          </a:p>
        </p:txBody>
      </p:sp>
      <p:sp>
        <p:nvSpPr>
          <p:cNvPr id="77" name="幻燈片編號"/>
          <p:cNvSpPr txBox="1"/>
          <p:nvPr>
            <p:ph type="sldNum" sz="quarter" idx="2"/>
          </p:nvPr>
        </p:nvSpPr>
        <p:spPr>
          <a:xfrm>
            <a:off x="23731377" y="13062808"/>
            <a:ext cx="261621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8" name="NotebookLM…"/>
          <p:cNvSpPr txBox="1"/>
          <p:nvPr/>
        </p:nvSpPr>
        <p:spPr>
          <a:xfrm>
            <a:off x="14927064" y="4248504"/>
            <a:ext cx="8253215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marL="457200" indent="-457200">
              <a:buSzPct val="100000"/>
              <a:buChar char="•"/>
              <a:defRPr>
                <a:solidFill>
                  <a:srgbClr val="EC682C"/>
                </a:solidFill>
                <a:latin typeface="Songti TC Regular"/>
                <a:ea typeface="Songti TC Regular"/>
                <a:cs typeface="Songti TC Regular"/>
                <a:sym typeface="Songti TC Regular"/>
              </a:defRPr>
            </a:pPr>
            <a:r>
              <a:t>NotebookLM</a:t>
            </a:r>
          </a:p>
          <a:p>
            <a:pPr marL="457200" indent="-457200">
              <a:buSzPct val="100000"/>
              <a:buChar char="•"/>
              <a:defRPr>
                <a:solidFill>
                  <a:srgbClr val="EC682C"/>
                </a:solidFill>
                <a:latin typeface="Songti TC Regular"/>
                <a:ea typeface="Songti TC Regular"/>
                <a:cs typeface="Songti TC Regular"/>
                <a:sym typeface="Songti TC Regular"/>
              </a:defRPr>
            </a:pPr>
            <a:r>
              <a:t>Napkin</a:t>
            </a:r>
          </a:p>
          <a:p>
            <a:pPr marL="457200" indent="-457200">
              <a:buSzPct val="100000"/>
              <a:buChar char="•"/>
              <a:defRPr>
                <a:solidFill>
                  <a:srgbClr val="EC682C"/>
                </a:solidFill>
                <a:latin typeface="Songti TC Regular"/>
                <a:ea typeface="Songti TC Regular"/>
                <a:cs typeface="Songti TC Regular"/>
                <a:sym typeface="Songti TC Regular"/>
              </a:defRPr>
            </a:pPr>
            <a:r>
              <a:t>Claude</a:t>
            </a:r>
          </a:p>
          <a:p>
            <a:pPr marL="457200" indent="-457200">
              <a:buSzPct val="100000"/>
              <a:buChar char="•"/>
              <a:defRPr>
                <a:solidFill>
                  <a:srgbClr val="EC682C"/>
                </a:solidFill>
                <a:latin typeface="Songti TC Regular"/>
                <a:ea typeface="Songti TC Regular"/>
                <a:cs typeface="Songti TC Regular"/>
                <a:sym typeface="Songti TC Regular"/>
              </a:defRPr>
            </a:pPr>
            <a:r>
              <a:t>Gamma</a:t>
            </a:r>
          </a:p>
          <a:p>
            <a:pPr marL="457200" indent="-457200">
              <a:buSzPct val="100000"/>
              <a:buChar char="•"/>
              <a:defRPr>
                <a:solidFill>
                  <a:srgbClr val="EC682C"/>
                </a:solidFill>
                <a:latin typeface="Songti TC Regular"/>
                <a:ea typeface="Songti TC Regular"/>
                <a:cs typeface="Songti TC Regular"/>
                <a:sym typeface="Songti TC Regular"/>
              </a:defRPr>
            </a:pPr>
            <a:r>
              <a:t>Gemini CLI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1" name="你常用的AI模型會有幻覺嗎？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你常用的AI模型會有幻覺嗎？</a:t>
            </a:r>
          </a:p>
        </p:txBody>
      </p:sp>
      <p:sp>
        <p:nvSpPr>
          <p:cNvPr id="82" name="將以下文字丟入 ChatGPT / Gemini / Grok ，查看結果"/>
          <p:cNvSpPr txBox="1"/>
          <p:nvPr>
            <p:ph type="body" sz="quarter" idx="1"/>
          </p:nvPr>
        </p:nvSpPr>
        <p:spPr>
          <a:xfrm>
            <a:off x="1206500" y="4248504"/>
            <a:ext cx="21971000" cy="1852632"/>
          </a:xfrm>
          <a:prstGeom prst="rect">
            <a:avLst/>
          </a:prstGeom>
        </p:spPr>
        <p:txBody>
          <a:bodyPr/>
          <a:lstStyle/>
          <a:p>
            <a:pPr/>
            <a:r>
              <a:t>將以下文字丟入 ChatGPT / Gemini / Grok ，查看結果</a:t>
            </a:r>
          </a:p>
        </p:txBody>
      </p:sp>
      <p:sp>
        <p:nvSpPr>
          <p:cNvPr id="83" name="幻燈片編號"/>
          <p:cNvSpPr txBox="1"/>
          <p:nvPr>
            <p:ph type="sldNum" sz="quarter" idx="2"/>
          </p:nvPr>
        </p:nvSpPr>
        <p:spPr>
          <a:xfrm>
            <a:off x="23731377" y="13062808"/>
            <a:ext cx="261621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4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1450" y="5314950"/>
            <a:ext cx="21671681" cy="35546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7" name="幻燈片標題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170176">
              <a:defRPr spc="-89" sz="8900"/>
            </a:pP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xfrm>
            <a:off x="23731377" y="13062808"/>
            <a:ext cx="261621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5" name="群組"/>
          <p:cNvGrpSpPr/>
          <p:nvPr/>
        </p:nvGrpSpPr>
        <p:grpSpPr>
          <a:xfrm>
            <a:off x="189408" y="-6351"/>
            <a:ext cx="13375572" cy="13693286"/>
            <a:chOff x="-127000" y="-88900"/>
            <a:chExt cx="13375571" cy="13693284"/>
          </a:xfrm>
        </p:grpSpPr>
        <p:grpSp>
          <p:nvGrpSpPr>
            <p:cNvPr id="91" name="貼上的影片.png"/>
            <p:cNvGrpSpPr/>
            <p:nvPr/>
          </p:nvGrpSpPr>
          <p:grpSpPr>
            <a:xfrm>
              <a:off x="-127000" y="7513494"/>
              <a:ext cx="13375572" cy="6090891"/>
              <a:chOff x="0" y="0"/>
              <a:chExt cx="13375571" cy="6090889"/>
            </a:xfrm>
          </p:grpSpPr>
          <p:pic>
            <p:nvPicPr>
              <p:cNvPr id="90" name="貼上的影片.png" descr="貼上的影片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127000" y="88900"/>
                <a:ext cx="13121572" cy="5760690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89" name="貼上的影片.png" descr="貼上的影片.png"/>
              <p:cNvPicPr>
                <a:picLocks noChangeAspect="0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13375572" cy="6090890"/>
              </a:xfrm>
              <a:prstGeom prst="rect">
                <a:avLst/>
              </a:prstGeom>
              <a:effectLst/>
            </p:spPr>
          </p:pic>
        </p:grpSp>
        <p:grpSp>
          <p:nvGrpSpPr>
            <p:cNvPr id="94" name="貼上的影片.png"/>
            <p:cNvGrpSpPr/>
            <p:nvPr/>
          </p:nvGrpSpPr>
          <p:grpSpPr>
            <a:xfrm>
              <a:off x="-127000" y="-88900"/>
              <a:ext cx="13375572" cy="7383407"/>
              <a:chOff x="0" y="0"/>
              <a:chExt cx="13375571" cy="7383406"/>
            </a:xfrm>
          </p:grpSpPr>
          <p:pic>
            <p:nvPicPr>
              <p:cNvPr id="93" name="貼上的影片.png" descr="貼上的影片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127000" y="88900"/>
                <a:ext cx="13121572" cy="7053207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92" name="貼上的影片.png" descr="貼上的影片.png"/>
              <p:cNvPicPr>
                <a:picLocks noChangeAspect="0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0" y="0"/>
                <a:ext cx="13375572" cy="7383407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98" name="群組"/>
          <p:cNvGrpSpPr/>
          <p:nvPr/>
        </p:nvGrpSpPr>
        <p:grpSpPr>
          <a:xfrm>
            <a:off x="13912850" y="1503133"/>
            <a:ext cx="10059581" cy="10088993"/>
            <a:chOff x="0" y="0"/>
            <a:chExt cx="10059580" cy="10088992"/>
          </a:xfrm>
        </p:grpSpPr>
        <p:pic>
          <p:nvPicPr>
            <p:cNvPr id="96" name="貼上的影片.png" descr="貼上的影片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79450" y="0"/>
              <a:ext cx="9105336" cy="33468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7" name="貼上的影片.png" descr="貼上的影片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6618516"/>
              <a:ext cx="10059581" cy="34704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實作一 (L1-L2)：召喚你的 AI 工讀生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實作一 (L1-L2)：召喚你的 AI 工讀生</a:t>
            </a:r>
          </a:p>
        </p:txBody>
      </p:sp>
      <p:sp>
        <p:nvSpPr>
          <p:cNvPr id="102" name="幻燈片項目符號文字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3" name="幻燈片編號"/>
          <p:cNvSpPr txBox="1"/>
          <p:nvPr>
            <p:ph type="sldNum" sz="quarter" idx="2"/>
          </p:nvPr>
        </p:nvSpPr>
        <p:spPr>
          <a:xfrm>
            <a:off x="23731377" y="13062808"/>
            <a:ext cx="261621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04" name="表格 1"/>
          <p:cNvGraphicFramePr/>
          <p:nvPr/>
        </p:nvGraphicFramePr>
        <p:xfrm>
          <a:off x="1200150" y="4092969"/>
          <a:ext cx="22030234" cy="847159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557567"/>
                <a:gridCol w="4354968"/>
                <a:gridCol w="10383779"/>
                <a:gridCol w="5721219"/>
              </a:tblGrid>
              <a:tr h="1409816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步驟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工具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在做什麼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產出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40981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 讀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NotebookLM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馬祖在地素材 → 研究筆記＋參考文獻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研究筆記(docx)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40981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2 畫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Napkin × 2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因果關係圖＋時間軸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兩張 PNG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40981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3 寫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Claude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用筆記＋圖 → 小論文初稿（含內嵌圖）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小論文(docx)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40981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4 變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Claude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4200">
                          <a:latin typeface="Times Roman"/>
                          <a:ea typeface="Times Roman"/>
                          <a:cs typeface="Times Roman"/>
                          <a:sym typeface="Times Roman"/>
                        </a:defRPr>
                      </a:pPr>
                      <a:r>
                        <a:t>同一份內容生成</a:t>
                      </a:r>
                      <a:r>
                        <a:rPr>
                          <a:solidFill>
                            <a:srgbClr val="EC682C"/>
                          </a:solidFill>
                        </a:rPr>
                        <a:t>教案</a:t>
                      </a:r>
                      <a:r>
                        <a:t>／</a:t>
                      </a:r>
                      <a:r>
                        <a:rPr>
                          <a:solidFill>
                            <a:srgbClr val="EC682C"/>
                          </a:solidFill>
                        </a:rPr>
                        <a:t>心得</a:t>
                      </a:r>
                      <a:r>
                        <a:t>／</a:t>
                      </a:r>
                      <a:r>
                        <a:rPr>
                          <a:solidFill>
                            <a:srgbClr val="EC682C"/>
                          </a:solidFill>
                        </a:rPr>
                        <a:t>報告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教案(docx)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40981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5 報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Claude vs Gamma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4200">
                          <a:latin typeface="Times Roman"/>
                          <a:ea typeface="Times Roman"/>
                          <a:cs typeface="Times Roman"/>
                          <a:sym typeface="Times Roman"/>
                        </a:defRPr>
                      </a:pPr>
                      <a:r>
                        <a:t>同一份做投影片， </a:t>
                      </a:r>
                      <a:r>
                        <a:rPr b="1"/>
                        <a:t>兩工具對比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簡報（HTML / PPTX）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實作一 (L1-L2)：召喚你的 AI 工讀生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實作一 (L1-L2)：召喚你的 AI 工讀生</a:t>
            </a:r>
          </a:p>
        </p:txBody>
      </p:sp>
      <p:sp>
        <p:nvSpPr>
          <p:cNvPr id="109" name="4.2 Step 1：NotebookLM 讀題材＋產出研究筆記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048255">
              <a:defRPr spc="-84" sz="8400"/>
            </a:pPr>
            <a:r>
              <a:rPr>
                <a:solidFill>
                  <a:srgbClr val="C7CACA"/>
                </a:solidFill>
              </a:rPr>
              <a:t>4.2 </a:t>
            </a:r>
            <a:r>
              <a:t>Step 1：NotebookLM 讀題材＋產出研究筆記</a:t>
            </a:r>
          </a:p>
        </p:txBody>
      </p:sp>
      <p:sp>
        <p:nvSpPr>
          <p:cNvPr id="110" name="討論題目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討論題目</a:t>
            </a:r>
          </a:p>
          <a:p>
            <a:pPr/>
            <a:r>
              <a:t>如何搜集研究素材</a:t>
            </a:r>
          </a:p>
          <a:p>
            <a:pPr/>
            <a:r>
              <a:t>登入NotebookLM, 依序匯入教材中的素材</a:t>
            </a:r>
          </a:p>
          <a:p>
            <a:pPr/>
            <a:r>
              <a:t>依序提出問題Q1~Q5</a:t>
            </a:r>
          </a:p>
          <a:p>
            <a:pPr/>
            <a:r>
              <a:t>將研究筆記匯出為docx</a:t>
            </a:r>
          </a:p>
          <a:p>
            <a:pPr>
              <a:defRPr>
                <a:solidFill>
                  <a:srgbClr val="479234"/>
                </a:solidFill>
              </a:defRPr>
            </a:pPr>
            <a:r>
              <a:t>測一下NotebookLM的幻覺現象</a:t>
            </a:r>
          </a:p>
        </p:txBody>
      </p:sp>
      <p:sp>
        <p:nvSpPr>
          <p:cNvPr id="111" name="幻燈片編號"/>
          <p:cNvSpPr txBox="1"/>
          <p:nvPr>
            <p:ph type="sldNum" sz="quarter" idx="2"/>
          </p:nvPr>
        </p:nvSpPr>
        <p:spPr>
          <a:xfrm>
            <a:off x="23731377" y="13062808"/>
            <a:ext cx="261621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實作一 (L1-L2)：召喚你的 AI 工讀生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實作一 (L1-L2)：召喚你的 AI 工讀生</a:t>
            </a:r>
          </a:p>
        </p:txBody>
      </p:sp>
      <p:sp>
        <p:nvSpPr>
          <p:cNvPr id="114" name="4.3 Step 2：Napkin 畫兩張視覺化圖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170176">
              <a:defRPr spc="-89" sz="8900"/>
            </a:pPr>
            <a:r>
              <a:rPr>
                <a:solidFill>
                  <a:srgbClr val="C7CACA"/>
                </a:solidFill>
              </a:rPr>
              <a:t>4.3 </a:t>
            </a:r>
            <a:r>
              <a:t>Step 2：Napkin 畫兩張視覺化圖</a:t>
            </a:r>
          </a:p>
        </p:txBody>
      </p:sp>
      <p:sp>
        <p:nvSpPr>
          <p:cNvPr id="115" name="以gmail帳號登入Napki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以gmail帳號登入Napkin</a:t>
            </a:r>
          </a:p>
          <a:p>
            <a:pPr/>
            <a:r>
              <a:t>從研究筆記直接複製貼上，NotebookLM 已經幫你寫好兩段條列。</a:t>
            </a:r>
          </a:p>
          <a:p>
            <a:pPr/>
            <a:r>
              <a:t>挑選圖表風格，生成後</a:t>
            </a:r>
            <a:r>
              <a:rPr>
                <a:solidFill>
                  <a:srgbClr val="479234"/>
                </a:solidFill>
              </a:rPr>
              <a:t>可線上編輯</a:t>
            </a:r>
          </a:p>
          <a:p>
            <a:pPr/>
            <a:r>
              <a:t>圖 1：藍眼淚成因因果圖</a:t>
            </a:r>
          </a:p>
          <a:p>
            <a:pPr/>
            <a:r>
              <a:t>圖 2：藍眼淚研究／觀光時間軸</a:t>
            </a:r>
          </a:p>
        </p:txBody>
      </p:sp>
      <p:sp>
        <p:nvSpPr>
          <p:cNvPr id="116" name="幻燈片編號"/>
          <p:cNvSpPr txBox="1"/>
          <p:nvPr>
            <p:ph type="sldNum" sz="quarter" idx="2"/>
          </p:nvPr>
        </p:nvSpPr>
        <p:spPr>
          <a:xfrm>
            <a:off x="23731377" y="13062808"/>
            <a:ext cx="261621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實作一 (L1-L2)：召喚你的 AI 工讀生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實作一 (L1-L2)：召喚你的 AI 工讀生</a:t>
            </a:r>
          </a:p>
        </p:txBody>
      </p:sp>
      <p:sp>
        <p:nvSpPr>
          <p:cNvPr id="119" name="4.4 Step 3：Claude 寫小論文初稿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170176">
              <a:defRPr spc="-89" sz="8900"/>
            </a:pPr>
            <a:r>
              <a:rPr>
                <a:solidFill>
                  <a:srgbClr val="C7CACA"/>
                </a:solidFill>
              </a:rPr>
              <a:t>4.4 </a:t>
            </a:r>
            <a:r>
              <a:t>Step 3：Claude 寫小論文初稿</a:t>
            </a:r>
          </a:p>
        </p:txBody>
      </p:sp>
      <p:sp>
        <p:nvSpPr>
          <p:cNvPr id="120" name="以gmail帳號登入Claud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2700"/>
              </a:spcBef>
              <a:defRPr sz="4200"/>
            </a:pPr>
            <a:r>
              <a:t>以gmail帳號登入Claude</a:t>
            </a:r>
          </a:p>
          <a:p>
            <a:pPr>
              <a:spcBef>
                <a:spcPts val="2700"/>
              </a:spcBef>
              <a:defRPr sz="4200"/>
            </a:pPr>
            <a:r>
              <a:t>Claude 上傳 （一次給齊四個附件）：</a:t>
            </a:r>
          </a:p>
          <a:p>
            <a:pPr lvl="1" marL="1397000" indent="-698500">
              <a:spcBef>
                <a:spcPts val="2700"/>
              </a:spcBef>
              <a:buAutoNum type="arabicPeriod" startAt="1"/>
              <a:defRPr sz="4200"/>
            </a:pPr>
            <a:r>
              <a:t>馬祖藍眼淚研究筆記.docx — Step 1 NotebookLM 產出的研究筆記</a:t>
            </a:r>
          </a:p>
          <a:p>
            <a:pPr lvl="1" marL="1397000" indent="-698500">
              <a:spcBef>
                <a:spcPts val="2700"/>
              </a:spcBef>
              <a:buAutoNum type="arabicPeriod" startAt="1"/>
              <a:defRPr sz="4200"/>
            </a:pPr>
            <a:r>
              <a:t>因果圖.png — Step 2 Napkin 產出</a:t>
            </a:r>
          </a:p>
          <a:p>
            <a:pPr lvl="1" marL="1397000" indent="-698500">
              <a:spcBef>
                <a:spcPts val="2700"/>
              </a:spcBef>
              <a:buAutoNum type="arabicPeriod" startAt="1"/>
              <a:defRPr sz="4200"/>
            </a:pPr>
            <a:r>
              <a:t>時間軸.png — Step 2 Napkin 產出</a:t>
            </a:r>
          </a:p>
          <a:p>
            <a:pPr lvl="1" marL="1397000" indent="-698500">
              <a:spcBef>
                <a:spcPts val="2700"/>
              </a:spcBef>
              <a:buAutoNum type="arabicPeriod" startAt="1"/>
              <a:defRPr sz="4200"/>
            </a:pPr>
            <a:r>
              <a:t>小論文範本.docx</a:t>
            </a:r>
          </a:p>
          <a:p>
            <a:pPr>
              <a:spcBef>
                <a:spcPts val="2700"/>
              </a:spcBef>
              <a:defRPr sz="4200"/>
            </a:pPr>
            <a:r>
              <a:t>貼上prompt</a:t>
            </a:r>
          </a:p>
        </p:txBody>
      </p:sp>
      <p:sp>
        <p:nvSpPr>
          <p:cNvPr id="12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實作一 (L1-L2)：召喚你的 AI 工讀生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實作一 (L1-L2)：召喚你的 AI 工讀生</a:t>
            </a:r>
          </a:p>
        </p:txBody>
      </p:sp>
      <p:sp>
        <p:nvSpPr>
          <p:cNvPr id="124" name="4.5 Step 4：同一份研究素材，生成不同成果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170176">
              <a:defRPr spc="-89" sz="8900"/>
            </a:pPr>
            <a:r>
              <a:rPr>
                <a:solidFill>
                  <a:srgbClr val="C7CACA"/>
                </a:solidFill>
              </a:rPr>
              <a:t>4.5 </a:t>
            </a:r>
            <a:r>
              <a:t>Step 4：同一份研究素材，生成不同成果</a:t>
            </a:r>
          </a:p>
        </p:txBody>
      </p:sp>
      <p:sp>
        <p:nvSpPr>
          <p:cNvPr id="125" name="幻燈片項目符號文字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aphicFrame>
        <p:nvGraphicFramePr>
          <p:cNvPr id="127" name="表格 1"/>
          <p:cNvGraphicFramePr/>
          <p:nvPr/>
        </p:nvGraphicFramePr>
        <p:xfrm>
          <a:off x="1204941" y="4285860"/>
          <a:ext cx="21986817" cy="81940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94591"/>
                <a:gridCol w="3490985"/>
                <a:gridCol w="16388539"/>
              </a:tblGrid>
              <a:tr h="1636259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變體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用途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4200">
                          <a:solidFill>
                            <a:srgbClr val="479234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樣板說明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636259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A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研習心得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800 字、第一人稱、含反思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636259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B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行政報告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主旨／緣由／辦理情形／建議事項／預算估列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636259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b="1" sz="4200">
                          <a:solidFill>
                            <a:srgbClr val="EC682C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C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b="1" sz="4200">
                          <a:solidFill>
                            <a:srgbClr val="EC682C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跨域教案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solidFill>
                            <a:srgbClr val="EC682C"/>
                          </a:solidFill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學習目標／教學流程／評量規準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  <a:tr h="1636259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D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科展報告</a:t>
                      </a:r>
                    </a:p>
                  </a:txBody>
                  <a:tcPr marL="76200" marR="76200" marT="76200" marB="76200" anchor="ctr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42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研究動機／方法／結果／討論</a:t>
                      </a:r>
                    </a:p>
                  </a:txBody>
                  <a:tcPr marL="76200" marR="76200" marT="76200" marB="762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實作一 (L1-L2)：召喚你的 AI 工讀生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實作一 (L1-L2)：召喚你的 AI 工讀生</a:t>
            </a:r>
          </a:p>
        </p:txBody>
      </p:sp>
      <p:sp>
        <p:nvSpPr>
          <p:cNvPr id="132" name="4.6 Step 5：同一份論文、兩種簡報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170176">
              <a:defRPr spc="-89" sz="8900"/>
            </a:pPr>
            <a:r>
              <a:rPr>
                <a:solidFill>
                  <a:srgbClr val="C7CACA"/>
                </a:solidFill>
              </a:rPr>
              <a:t>4.6 </a:t>
            </a:r>
            <a:r>
              <a:t>Step 5：同一份論文、兩種簡報</a:t>
            </a:r>
          </a:p>
        </p:txBody>
      </p:sp>
      <p:sp>
        <p:nvSpPr>
          <p:cNvPr id="133" name="幻燈片項目符號文字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5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94168" y="5853726"/>
            <a:ext cx="9266635" cy="57753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貼上的影片.png" descr="貼上的影片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786457" y="7242792"/>
            <a:ext cx="10744201" cy="2997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實作一 (L1-L2)：召喚你的 AI 工讀生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實作一 (L1-L2)：召喚你的 AI 工讀生</a:t>
            </a:r>
          </a:p>
        </p:txBody>
      </p:sp>
      <p:sp>
        <p:nvSpPr>
          <p:cNvPr id="141" name="4.6 Step 5：同一份論文、兩種簡報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170176">
              <a:defRPr spc="-89" sz="8900"/>
            </a:pPr>
            <a:r>
              <a:rPr>
                <a:solidFill>
                  <a:srgbClr val="C7CACA"/>
                </a:solidFill>
              </a:rPr>
              <a:t>4.6 </a:t>
            </a:r>
            <a:r>
              <a:t>Step 5：同一份論文、兩種簡報</a:t>
            </a:r>
          </a:p>
        </p:txBody>
      </p:sp>
      <p:sp>
        <p:nvSpPr>
          <p:cNvPr id="142" name="以gmail帳號登入Gamma.app ：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2700"/>
              </a:spcBef>
              <a:defRPr sz="4200"/>
            </a:pPr>
            <a:r>
              <a:t>以gmail帳號登入Gamma.app ：</a:t>
            </a:r>
          </a:p>
          <a:p>
            <a:pPr lvl="1" marL="1431925" indent="-733425">
              <a:spcBef>
                <a:spcPts val="2700"/>
              </a:spcBef>
              <a:buAutoNum type="arabicPeriod" startAt="1"/>
              <a:defRPr sz="4200"/>
            </a:pPr>
            <a:r>
              <a:t>「New AI」→ 貼上小論文內容（或上傳 .docx）</a:t>
            </a:r>
          </a:p>
          <a:p>
            <a:pPr lvl="1" marL="1431925" indent="-733425">
              <a:spcBef>
                <a:spcPts val="2700"/>
              </a:spcBef>
              <a:buAutoNum type="arabicPeriod" startAt="1"/>
              <a:defRPr sz="4200"/>
            </a:pPr>
            <a:r>
              <a:t>選主題、選張數</a:t>
            </a:r>
          </a:p>
          <a:p>
            <a:pPr lvl="1" marL="1431925" indent="-733425">
              <a:spcBef>
                <a:spcPts val="2700"/>
              </a:spcBef>
              <a:buAutoNum type="arabicPeriod" startAt="1"/>
              <a:defRPr sz="4200"/>
            </a:pPr>
            <a:r>
              <a:t>30 秒生成、</a:t>
            </a:r>
            <a:r>
              <a:rPr>
                <a:solidFill>
                  <a:srgbClr val="479234"/>
                </a:solidFill>
              </a:rPr>
              <a:t>可線上編輯</a:t>
            </a:r>
          </a:p>
          <a:p>
            <a:pPr lvl="1" marL="1431925" indent="-733425">
              <a:spcBef>
                <a:spcPts val="2700"/>
              </a:spcBef>
              <a:buAutoNum type="arabicPeriod" startAt="1"/>
              <a:defRPr sz="4200"/>
            </a:pPr>
            <a:r>
              <a:t>一鍵下載 .pptx 或 .pdf</a:t>
            </a:r>
          </a:p>
        </p:txBody>
      </p:sp>
      <p:sp>
        <p:nvSpPr>
          <p:cNvPr id="1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實作一 (L1-L2)：召喚你的 AI 工讀生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實作一 (L1-L2)：召喚你的 AI 工讀生</a:t>
            </a:r>
          </a:p>
        </p:txBody>
      </p:sp>
      <p:sp>
        <p:nvSpPr>
          <p:cNvPr id="148" name="4.7 Skil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170176">
              <a:defRPr spc="-89" sz="8900"/>
            </a:pPr>
            <a:r>
              <a:rPr>
                <a:solidFill>
                  <a:srgbClr val="C7CACA"/>
                </a:solidFill>
              </a:rPr>
              <a:t>4.7 </a:t>
            </a:r>
            <a:r>
              <a:rPr>
                <a:solidFill>
                  <a:srgbClr val="479234"/>
                </a:solidFill>
              </a:rPr>
              <a:t>Skill</a:t>
            </a:r>
          </a:p>
        </p:txBody>
      </p:sp>
      <p:sp>
        <p:nvSpPr>
          <p:cNvPr id="149" name="如果有某一項任務需要你多次來回和AI對話、逐一提供檔案才能完成，而這項任務又是你的例行任務…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4340" indent="-434340" defTabSz="337820">
              <a:spcBef>
                <a:spcPts val="2500"/>
              </a:spcBef>
              <a:defRPr sz="3989"/>
            </a:pPr>
            <a:r>
              <a:t>如果有某一項任務需要你多次來回和AI對話、逐一提供檔案才能完成，而這項任務又是你的例行任務….</a:t>
            </a:r>
          </a:p>
          <a:p>
            <a:pPr marL="434340" indent="-434340" defTabSz="337820">
              <a:spcBef>
                <a:spcPts val="2500"/>
              </a:spcBef>
              <a:defRPr sz="3989"/>
            </a:pPr>
            <a:r>
              <a:t>Skill: 把某個任務流程化，寫成一個 SOP。以後每次遇到同樣的任務，就直接叫 AI 按照這個 SOP 去做就好，不需要再解釋一次流程了。</a:t>
            </a:r>
          </a:p>
          <a:p>
            <a:pPr marL="434340" indent="-434340" defTabSz="337820">
              <a:spcBef>
                <a:spcPts val="2500"/>
              </a:spcBef>
              <a:defRPr sz="3989"/>
            </a:pPr>
            <a:r>
              <a:t>把「依研究筆記、圖表、論文格式寫小論文」這個流程寫成一個 Skill，以後每次要寫小論文，只要說：</a:t>
            </a:r>
            <a:r>
              <a:rPr>
                <a:solidFill>
                  <a:srgbClr val="479234"/>
                </a:solidFill>
              </a:rPr>
              <a:t>依研究素材、圖表，寫一篇符合小論文格式的初稿</a:t>
            </a:r>
            <a:r>
              <a:t>。</a:t>
            </a:r>
          </a:p>
          <a:p>
            <a:pPr marL="434340" indent="-434340" defTabSz="337820">
              <a:spcBef>
                <a:spcPts val="2500"/>
              </a:spcBef>
              <a:defRPr sz="3989">
                <a:solidFill>
                  <a:srgbClr val="EC682C"/>
                </a:solidFill>
              </a:defRPr>
            </a:pPr>
            <a:r>
              <a:t>DEMO</a:t>
            </a:r>
          </a:p>
          <a:p>
            <a:pPr lvl="1" marL="868680" indent="-434340" defTabSz="337820">
              <a:spcBef>
                <a:spcPts val="2500"/>
              </a:spcBef>
              <a:defRPr sz="3989">
                <a:solidFill>
                  <a:srgbClr val="EC682C"/>
                </a:solidFill>
              </a:defRPr>
            </a:pPr>
            <a:r>
              <a:t>如何應用Skill</a:t>
            </a:r>
          </a:p>
          <a:p>
            <a:pPr lvl="1" marL="868680" indent="-434340" defTabSz="337820">
              <a:spcBef>
                <a:spcPts val="2500"/>
              </a:spcBef>
              <a:defRPr sz="3989">
                <a:solidFill>
                  <a:srgbClr val="EC682C"/>
                </a:solidFill>
              </a:defRPr>
            </a:pPr>
            <a:r>
              <a:t>如何生成Skill</a:t>
            </a:r>
          </a:p>
        </p:txBody>
      </p:sp>
      <p:sp>
        <p:nvSpPr>
          <p:cNvPr id="1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5" name="實作二 (L3-L4)：解除AI的封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實作二 (L3-L4)：解除AI的封印</a:t>
            </a:r>
          </a:p>
        </p:txBody>
      </p:sp>
      <p:sp>
        <p:nvSpPr>
          <p:cNvPr id="156" name="改用Gemini是不得已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改用Gemini是不得已的</a:t>
            </a:r>
          </a:p>
          <a:p>
            <a:pPr/>
            <a:r>
              <a:t>安裝Gemini CLI</a:t>
            </a:r>
          </a:p>
          <a:p>
            <a:pPr/>
            <a:r>
              <a:t>先習慣Gemini CLI</a:t>
            </a:r>
          </a:p>
          <a:p>
            <a:pPr/>
            <a:r>
              <a:rPr>
                <a:solidFill>
                  <a:srgbClr val="C7CACA"/>
                </a:solidFill>
              </a:rPr>
              <a:t>5.1.2. </a:t>
            </a:r>
            <a:r>
              <a:t>實作1: 整理資料夾</a:t>
            </a:r>
          </a:p>
          <a:p>
            <a:pPr/>
            <a:r>
              <a:rPr>
                <a:solidFill>
                  <a:srgbClr val="C7CACA"/>
                </a:solidFill>
              </a:rPr>
              <a:t>5.1.3. </a:t>
            </a:r>
            <a:r>
              <a:t>實作2：改考卷、計分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實作二 (L3-L4)：解除AI的封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實作二 (L3-L4)：解除AI的封印</a:t>
            </a:r>
          </a:p>
        </p:txBody>
      </p:sp>
      <p:sp>
        <p:nvSpPr>
          <p:cNvPr id="161" name="重點不在於整理資料夾或改考卷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重點不在於整理資料夾或改考卷</a:t>
            </a:r>
          </a:p>
          <a:p>
            <a:pPr/>
            <a:r>
              <a:t>重點是「</a:t>
            </a:r>
            <a:r>
              <a:rPr>
                <a:solidFill>
                  <a:srgbClr val="479234"/>
                </a:solidFill>
              </a:rPr>
              <a:t>AI 可以直接操作你的電腦，幫你完成任務</a:t>
            </a:r>
            <a:r>
              <a:t>」</a:t>
            </a:r>
          </a:p>
          <a:p>
            <a:pPr/>
            <a:r>
              <a:rPr>
                <a:solidFill>
                  <a:srgbClr val="EC682C"/>
                </a:solidFill>
              </a:rPr>
              <a:t>限制AI能力的，是你的想像力</a:t>
            </a:r>
            <a:r>
              <a:t>，不是技術本身</a:t>
            </a:r>
          </a:p>
        </p:txBody>
      </p:sp>
      <p:sp>
        <p:nvSpPr>
          <p:cNvPr id="16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5" name="5.2 示範 (L4)：無需人力介入的自動化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170176">
              <a:defRPr spc="-89" sz="8900"/>
            </a:pPr>
            <a:r>
              <a:rPr>
                <a:solidFill>
                  <a:srgbClr val="C7CACA"/>
                </a:solidFill>
              </a:rPr>
              <a:t>5.2 </a:t>
            </a:r>
            <a:r>
              <a:t>示範 (L4)：無需人力介入的自動化</a:t>
            </a:r>
          </a:p>
        </p:txBody>
      </p:sp>
      <p:sp>
        <p:nvSpPr>
          <p:cNvPr id="16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7" name="貼上的影片.png" descr="貼上的影片.png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9114" y="3594104"/>
            <a:ext cx="11685864" cy="9732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貼上的影片.png" descr="貼上的影片.png">
            <a:hlinkClick r:id="rId5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772946" y="3372257"/>
            <a:ext cx="11275455" cy="97324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5.2 示範 (L4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170176">
              <a:defRPr spc="-89" sz="8900"/>
            </a:pPr>
            <a:r>
              <a:rPr>
                <a:solidFill>
                  <a:srgbClr val="C7CACA"/>
                </a:solidFill>
              </a:rPr>
              <a:t>5.2 </a:t>
            </a:r>
            <a:r>
              <a:t>示範 (L4)</a:t>
            </a:r>
          </a:p>
        </p:txBody>
      </p:sp>
      <p:sp>
        <p:nvSpPr>
          <p:cNvPr id="17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5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438" y="6351480"/>
            <a:ext cx="4912159" cy="29472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貼上的影片.png" descr="貼上的影片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32852" y="0"/>
            <a:ext cx="11578442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貼上的影片.png" descr="貼上的影片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125898" y="199116"/>
            <a:ext cx="6858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6" grpId="1"/>
      <p:bldP build="whole" bldLvl="1" animBg="1" rev="0" advAuto="0" spid="177" grpId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extBox 1"/>
          <p:cNvSpPr txBox="1"/>
          <p:nvPr/>
        </p:nvSpPr>
        <p:spPr>
          <a:xfrm>
            <a:off x="1292860" y="822960"/>
            <a:ext cx="20116801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b="1" sz="4400">
                <a:solidFill>
                  <a:srgbClr val="FF5D03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/>
            <a:r>
              <a:t>SECTION 3</a:t>
            </a:r>
          </a:p>
        </p:txBody>
      </p:sp>
      <p:sp>
        <p:nvSpPr>
          <p:cNvPr id="182" name="TextBox 2"/>
          <p:cNvSpPr txBox="1"/>
          <p:nvPr/>
        </p:nvSpPr>
        <p:spPr>
          <a:xfrm>
            <a:off x="1292860" y="1554480"/>
            <a:ext cx="21945601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914400">
              <a:lnSpc>
                <a:spcPct val="130000"/>
              </a:lnSpc>
              <a:spcBef>
                <a:spcPts val="0"/>
              </a:spcBef>
              <a:defRPr b="1" sz="4400">
                <a:latin typeface="Inter"/>
                <a:ea typeface="Inter"/>
                <a:cs typeface="Inter"/>
                <a:sym typeface="Inter"/>
              </a:defRPr>
            </a:pP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代理人、模型、你：</a:t>
            </a:r>
            <a:r>
              <a:rPr b="0">
                <a:solidFill>
                  <a:srgbClr val="479234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rPr>
              <a:t>隨身助理</a:t>
            </a:r>
          </a:p>
        </p:txBody>
      </p:sp>
      <p:sp>
        <p:nvSpPr>
          <p:cNvPr id="183" name="Rectangle 3"/>
          <p:cNvSpPr/>
          <p:nvPr/>
        </p:nvSpPr>
        <p:spPr>
          <a:xfrm>
            <a:off x="1292860" y="2834639"/>
            <a:ext cx="1463041" cy="73153"/>
          </a:xfrm>
          <a:prstGeom prst="rect">
            <a:avLst/>
          </a:prstGeom>
          <a:solidFill>
            <a:srgbClr val="FF5D03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914400">
              <a:spcBef>
                <a:spcPts val="0"/>
              </a:spcBef>
              <a:defRPr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4" name="TextBox 25"/>
          <p:cNvSpPr txBox="1"/>
          <p:nvPr/>
        </p:nvSpPr>
        <p:spPr>
          <a:xfrm>
            <a:off x="22506939" y="12801600"/>
            <a:ext cx="1828801" cy="27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 defTabSz="914400">
              <a:lnSpc>
                <a:spcPct val="130000"/>
              </a:lnSpc>
              <a:spcBef>
                <a:spcPts val="0"/>
              </a:spcBef>
              <a:defRPr sz="1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/>
            <a:r>
              <a:t>18 / 23</a:t>
            </a:r>
          </a:p>
        </p:txBody>
      </p:sp>
      <p:pic>
        <p:nvPicPr>
          <p:cNvPr id="185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150" y="-1"/>
            <a:ext cx="7546555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92800" y="0"/>
            <a:ext cx="7566815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貼上的影片.png" descr="貼上的影片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884087" y="-1"/>
            <a:ext cx="7566815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貼上的影片.png" descr="貼上的影片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740533" y="0"/>
            <a:ext cx="7566814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7" grpId="3"/>
      <p:bldP build="whole" bldLvl="1" animBg="1" rev="0" advAuto="0" spid="185" grpId="1"/>
      <p:bldP build="whole" bldLvl="1" animBg="1" rev="0" advAuto="0" spid="188" grpId="4"/>
      <p:bldP build="whole" bldLvl="1" animBg="1" rev="0" advAuto="0" spid="186" grpId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1" name="什麼是 AI Ag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什麼是 AI Agent</a:t>
            </a:r>
          </a:p>
        </p:txBody>
      </p:sp>
      <p:sp>
        <p:nvSpPr>
          <p:cNvPr id="19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93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9975" y="2387600"/>
            <a:ext cx="20368370" cy="111190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6" name="為什麼 AI 能生成文字、影音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為什麼 AI 能生成文字、影音</a:t>
            </a:r>
          </a:p>
        </p:txBody>
      </p:sp>
      <p:sp>
        <p:nvSpPr>
          <p:cNvPr id="197" name="關於模型你應該知道的事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關於模型你應該知道的事</a:t>
            </a:r>
          </a:p>
          <a:p>
            <a:pPr/>
            <a:r>
              <a:t>AI 到底怎麼辦到的？</a:t>
            </a:r>
          </a:p>
          <a:p>
            <a:pPr/>
            <a:r>
              <a:t>為什麼會生出幻覺（Hallucination）</a:t>
            </a:r>
          </a:p>
          <a:p>
            <a:pPr/>
            <a:r>
              <a:t>RAG 如何解決幻覺問題</a:t>
            </a:r>
          </a:p>
        </p:txBody>
      </p:sp>
      <p:sp>
        <p:nvSpPr>
          <p:cNvPr id="1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1" name="關於模型你應該知道的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關於模型你應該知道的事</a:t>
            </a:r>
          </a:p>
        </p:txBody>
      </p:sp>
      <p:sp>
        <p:nvSpPr>
          <p:cNvPr id="202" name="不管是ChatGPT、Claude、Gemini，NotebookLM、Napkin、Gamma……背後都是一堆不同的模型在運作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不管是ChatGPT、Claude、Gemini，NotebookLM、Napkin、Gamma……背後都是一堆不同的模型在運作。</a:t>
            </a:r>
          </a:p>
          <a:p>
            <a:pPr/>
            <a:r>
              <a:t>模型的兩大類型：</a:t>
            </a:r>
            <a:r>
              <a:rPr>
                <a:solidFill>
                  <a:srgbClr val="479234"/>
                </a:solidFill>
              </a:rPr>
              <a:t>商業模型</a:t>
            </a:r>
            <a:r>
              <a:t>與</a:t>
            </a:r>
            <a:r>
              <a:rPr>
                <a:solidFill>
                  <a:srgbClr val="EC682C"/>
                </a:solidFill>
              </a:rPr>
              <a:t>開源模型</a:t>
            </a:r>
          </a:p>
        </p:txBody>
      </p:sp>
      <p:sp>
        <p:nvSpPr>
          <p:cNvPr id="20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6" name="關於模型你應該知道的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關於模型你應該知道的事</a:t>
            </a:r>
          </a:p>
        </p:txBody>
      </p:sp>
      <p:sp>
        <p:nvSpPr>
          <p:cNvPr id="207" name="幻燈片項目符號文字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09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46787" y="2306035"/>
            <a:ext cx="17148134" cy="11432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以 Anthropic Claude 為例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以 Anthropic Claude 為例</a:t>
            </a:r>
          </a:p>
        </p:txBody>
      </p:sp>
      <p:sp>
        <p:nvSpPr>
          <p:cNvPr id="212" name="如何選擇模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如何選擇模型</a:t>
            </a:r>
          </a:p>
        </p:txBody>
      </p:sp>
      <p:sp>
        <p:nvSpPr>
          <p:cNvPr id="2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4" name="TextBox 5"/>
          <p:cNvSpPr txBox="1"/>
          <p:nvPr/>
        </p:nvSpPr>
        <p:spPr>
          <a:xfrm>
            <a:off x="1219199" y="4826124"/>
            <a:ext cx="457200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sz="4200">
                <a:solidFill>
                  <a:schemeClr val="accent1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lvl1pPr>
          </a:lstStyle>
          <a:p>
            <a:pPr>
              <a:defRPr b="1">
                <a:latin typeface="Inter"/>
                <a:ea typeface="Inter"/>
                <a:cs typeface="Inter"/>
                <a:sym typeface="Inter"/>
              </a:defRPr>
            </a:pP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模型</a:t>
            </a:r>
          </a:p>
        </p:txBody>
      </p:sp>
      <p:sp>
        <p:nvSpPr>
          <p:cNvPr id="215" name="TextBox 6"/>
          <p:cNvSpPr txBox="1"/>
          <p:nvPr/>
        </p:nvSpPr>
        <p:spPr>
          <a:xfrm>
            <a:off x="6156959" y="4826124"/>
            <a:ext cx="914400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sz="4200">
                <a:solidFill>
                  <a:schemeClr val="accent1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lvl1pPr>
          </a:lstStyle>
          <a:p>
            <a:pPr>
              <a:defRPr b="1">
                <a:latin typeface="Inter"/>
                <a:ea typeface="Inter"/>
                <a:cs typeface="Inter"/>
                <a:sym typeface="Inter"/>
              </a:defRPr>
            </a:pP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用在</a:t>
            </a:r>
          </a:p>
        </p:txBody>
      </p:sp>
      <p:sp>
        <p:nvSpPr>
          <p:cNvPr id="216" name="TextBox 7"/>
          <p:cNvSpPr txBox="1"/>
          <p:nvPr/>
        </p:nvSpPr>
        <p:spPr>
          <a:xfrm>
            <a:off x="15849600" y="4826124"/>
            <a:ext cx="7315200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sz="4200">
                <a:solidFill>
                  <a:schemeClr val="accent1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lvl1pPr>
          </a:lstStyle>
          <a:p>
            <a:pPr>
              <a:defRPr b="1">
                <a:latin typeface="Inter"/>
                <a:ea typeface="Inter"/>
                <a:cs typeface="Inter"/>
                <a:sym typeface="Inter"/>
              </a:defRPr>
            </a:pPr>
            <a:r>
              <a:rPr b="0">
                <a:latin typeface="PingFang TC Semibold"/>
                <a:ea typeface="PingFang TC Semibold"/>
                <a:cs typeface="PingFang TC Semibold"/>
                <a:sym typeface="PingFang TC Semibold"/>
              </a:rPr>
              <a:t>額度成本</a:t>
            </a:r>
          </a:p>
        </p:txBody>
      </p:sp>
      <p:sp>
        <p:nvSpPr>
          <p:cNvPr id="217" name="TextBox 8"/>
          <p:cNvSpPr txBox="1"/>
          <p:nvPr/>
        </p:nvSpPr>
        <p:spPr>
          <a:xfrm>
            <a:off x="1219199" y="6014844"/>
            <a:ext cx="45720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b="1" sz="4200">
                <a:latin typeface="Inter"/>
                <a:ea typeface="Inter"/>
                <a:cs typeface="Inter"/>
                <a:sym typeface="Inter"/>
              </a:defRPr>
            </a:lvl1pPr>
          </a:lstStyle>
          <a:p>
            <a:pPr/>
            <a:r>
              <a:t>Opus 4.7</a:t>
            </a:r>
          </a:p>
        </p:txBody>
      </p:sp>
      <p:sp>
        <p:nvSpPr>
          <p:cNvPr id="218" name="TextBox 9"/>
          <p:cNvSpPr txBox="1"/>
          <p:nvPr/>
        </p:nvSpPr>
        <p:spPr>
          <a:xfrm>
            <a:off x="6156959" y="6014844"/>
            <a:ext cx="914400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sz="4200">
                <a:latin typeface="PingFang TC Regular"/>
                <a:ea typeface="PingFang TC Regular"/>
                <a:cs typeface="PingFang TC Regular"/>
                <a:sym typeface="PingFang TC Regular"/>
              </a:defRPr>
            </a:lvl1pPr>
          </a:lstStyle>
          <a:p>
            <a:pPr>
              <a:defRPr>
                <a:latin typeface="Inter"/>
                <a:ea typeface="Inter"/>
                <a:cs typeface="Inter"/>
                <a:sym typeface="Inter"/>
              </a:defRPr>
            </a:pP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複雜分析、深度思考</a:t>
            </a:r>
          </a:p>
        </p:txBody>
      </p:sp>
      <p:sp>
        <p:nvSpPr>
          <p:cNvPr id="219" name="TextBox 10"/>
          <p:cNvSpPr txBox="1"/>
          <p:nvPr/>
        </p:nvSpPr>
        <p:spPr>
          <a:xfrm>
            <a:off x="15849600" y="6014844"/>
            <a:ext cx="7315200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914400">
              <a:lnSpc>
                <a:spcPct val="130000"/>
              </a:lnSpc>
              <a:spcBef>
                <a:spcPts val="0"/>
              </a:spcBef>
              <a:defRPr sz="4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pP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高（</a:t>
            </a:r>
            <a:r>
              <a:t>5x Sonnet</a:t>
            </a: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）</a:t>
            </a:r>
          </a:p>
        </p:txBody>
      </p:sp>
      <p:sp>
        <p:nvSpPr>
          <p:cNvPr id="220" name="Rectangle 11"/>
          <p:cNvSpPr/>
          <p:nvPr/>
        </p:nvSpPr>
        <p:spPr>
          <a:xfrm>
            <a:off x="1219199" y="7014334"/>
            <a:ext cx="21945601" cy="25401"/>
          </a:xfrm>
          <a:prstGeom prst="rect">
            <a:avLst/>
          </a:prstGeom>
          <a:solidFill>
            <a:srgbClr val="E1E5EB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914400">
              <a:spcBef>
                <a:spcPts val="0"/>
              </a:spcBef>
              <a:defRPr sz="4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21" name="TextBox 12"/>
          <p:cNvSpPr txBox="1"/>
          <p:nvPr/>
        </p:nvSpPr>
        <p:spPr>
          <a:xfrm>
            <a:off x="1219199" y="7203564"/>
            <a:ext cx="45720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b="1" sz="4200">
                <a:solidFill>
                  <a:srgbClr val="FF5D03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/>
            <a:r>
              <a:t>Sonnet 4.6</a:t>
            </a:r>
          </a:p>
        </p:txBody>
      </p:sp>
      <p:sp>
        <p:nvSpPr>
          <p:cNvPr id="222" name="TextBox 13"/>
          <p:cNvSpPr txBox="1"/>
          <p:nvPr/>
        </p:nvSpPr>
        <p:spPr>
          <a:xfrm>
            <a:off x="6156959" y="7203564"/>
            <a:ext cx="914400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sz="4200">
                <a:latin typeface="PingFang TC Regular"/>
                <a:ea typeface="PingFang TC Regular"/>
                <a:cs typeface="PingFang TC Regular"/>
                <a:sym typeface="PingFang TC Regular"/>
              </a:defRPr>
            </a:lvl1pPr>
          </a:lstStyle>
          <a:p>
            <a:pPr>
              <a:defRPr>
                <a:latin typeface="Inter"/>
                <a:ea typeface="Inter"/>
                <a:cs typeface="Inter"/>
                <a:sym typeface="Inter"/>
              </a:defRPr>
            </a:pP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嚴格照範本、多附件整合</a:t>
            </a:r>
          </a:p>
        </p:txBody>
      </p:sp>
      <p:sp>
        <p:nvSpPr>
          <p:cNvPr id="223" name="TextBox 14"/>
          <p:cNvSpPr txBox="1"/>
          <p:nvPr/>
        </p:nvSpPr>
        <p:spPr>
          <a:xfrm>
            <a:off x="15849600" y="7203564"/>
            <a:ext cx="7315200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sz="4200">
                <a:solidFill>
                  <a:schemeClr val="accent1"/>
                </a:solidFill>
                <a:latin typeface="PingFang TC Regular"/>
                <a:ea typeface="PingFang TC Regular"/>
                <a:cs typeface="PingFang TC Regular"/>
                <a:sym typeface="PingFang TC Regular"/>
              </a:defRPr>
            </a:lvl1pPr>
          </a:lstStyle>
          <a:p>
            <a:pPr>
              <a:defRPr>
                <a:latin typeface="Inter"/>
                <a:ea typeface="Inter"/>
                <a:cs typeface="Inter"/>
                <a:sym typeface="Inter"/>
              </a:defRPr>
            </a:pP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中（基準）</a:t>
            </a:r>
          </a:p>
        </p:txBody>
      </p:sp>
      <p:sp>
        <p:nvSpPr>
          <p:cNvPr id="224" name="Rectangle 15"/>
          <p:cNvSpPr/>
          <p:nvPr/>
        </p:nvSpPr>
        <p:spPr>
          <a:xfrm>
            <a:off x="1219199" y="8203054"/>
            <a:ext cx="21945601" cy="25401"/>
          </a:xfrm>
          <a:prstGeom prst="rect">
            <a:avLst/>
          </a:prstGeom>
          <a:solidFill>
            <a:srgbClr val="E1E5EB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914400">
              <a:spcBef>
                <a:spcPts val="0"/>
              </a:spcBef>
              <a:defRPr sz="4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25" name="TextBox 16"/>
          <p:cNvSpPr txBox="1"/>
          <p:nvPr/>
        </p:nvSpPr>
        <p:spPr>
          <a:xfrm>
            <a:off x="1219199" y="8392284"/>
            <a:ext cx="45720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b="1" sz="4200">
                <a:solidFill>
                  <a:srgbClr val="1E941F"/>
                </a:solidFill>
                <a:latin typeface="Inter"/>
                <a:ea typeface="Inter"/>
                <a:cs typeface="Inter"/>
                <a:sym typeface="Inter"/>
              </a:defRPr>
            </a:lvl1pPr>
          </a:lstStyle>
          <a:p>
            <a:pPr/>
            <a:r>
              <a:t>Haiku 4.5</a:t>
            </a:r>
          </a:p>
        </p:txBody>
      </p:sp>
      <p:sp>
        <p:nvSpPr>
          <p:cNvPr id="226" name="TextBox 17"/>
          <p:cNvSpPr txBox="1"/>
          <p:nvPr/>
        </p:nvSpPr>
        <p:spPr>
          <a:xfrm>
            <a:off x="6156959" y="8392284"/>
            <a:ext cx="914400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914400">
              <a:lnSpc>
                <a:spcPct val="130000"/>
              </a:lnSpc>
              <a:spcBef>
                <a:spcPts val="0"/>
              </a:spcBef>
              <a:defRPr sz="4200">
                <a:latin typeface="PingFang TC Regular"/>
                <a:ea typeface="PingFang TC Regular"/>
                <a:cs typeface="PingFang TC Regular"/>
                <a:sym typeface="PingFang TC Regular"/>
              </a:defRPr>
            </a:lvl1pPr>
          </a:lstStyle>
          <a:p>
            <a:pPr>
              <a:defRPr>
                <a:latin typeface="Inter"/>
                <a:ea typeface="Inter"/>
                <a:cs typeface="Inter"/>
                <a:sym typeface="Inter"/>
              </a:defRPr>
            </a:pP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單純任務、快速產出</a:t>
            </a:r>
          </a:p>
        </p:txBody>
      </p:sp>
      <p:sp>
        <p:nvSpPr>
          <p:cNvPr id="227" name="TextBox 18"/>
          <p:cNvSpPr txBox="1"/>
          <p:nvPr/>
        </p:nvSpPr>
        <p:spPr>
          <a:xfrm>
            <a:off x="15849600" y="8392284"/>
            <a:ext cx="7315200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914400">
              <a:lnSpc>
                <a:spcPct val="130000"/>
              </a:lnSpc>
              <a:spcBef>
                <a:spcPts val="0"/>
              </a:spcBef>
              <a:defRPr sz="4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pP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低（</a:t>
            </a:r>
            <a:r>
              <a:t>1/3 Sonnet</a:t>
            </a:r>
            <a:r>
              <a:rPr>
                <a:latin typeface="PingFang TC Regular"/>
                <a:ea typeface="PingFang TC Regular"/>
                <a:cs typeface="PingFang TC Regular"/>
                <a:sym typeface="PingFang TC Regular"/>
              </a:rPr>
              <a:t>）</a:t>
            </a:r>
          </a:p>
        </p:txBody>
      </p:sp>
      <p:sp>
        <p:nvSpPr>
          <p:cNvPr id="228" name="Rectangle 19"/>
          <p:cNvSpPr/>
          <p:nvPr/>
        </p:nvSpPr>
        <p:spPr>
          <a:xfrm>
            <a:off x="1219199" y="9391774"/>
            <a:ext cx="21945601" cy="25401"/>
          </a:xfrm>
          <a:prstGeom prst="rect">
            <a:avLst/>
          </a:prstGeom>
          <a:solidFill>
            <a:srgbClr val="E1E5EB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914400">
              <a:spcBef>
                <a:spcPts val="0"/>
              </a:spcBef>
              <a:defRPr sz="4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1" name="何時要選擇付費模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何時要選擇付費模型</a:t>
            </a:r>
          </a:p>
        </p:txBody>
      </p:sp>
      <p:sp>
        <p:nvSpPr>
          <p:cNvPr id="232" name="幻燈片項目符號文字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4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rcRect l="39795" t="0" r="0" b="0"/>
          <a:stretch>
            <a:fillRect/>
          </a:stretch>
        </p:blipFill>
        <p:spPr>
          <a:xfrm>
            <a:off x="14248741" y="-10117"/>
            <a:ext cx="6622843" cy="137361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96497" y="3588231"/>
            <a:ext cx="9902057" cy="95765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8" name="幻燈片項目符號文字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40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8400" y="355600"/>
            <a:ext cx="19507200" cy="1300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243" name="AI 的本質是「函數」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AI 的本質是「函數」</a:t>
            </a:r>
          </a:p>
        </p:txBody>
      </p:sp>
      <p:sp>
        <p:nvSpPr>
          <p:cNvPr id="244" name="國中學過函數對不對？輸入一個值、經過規則、得到輸出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國中學過函數對不對？輸入一個值、經過規則、得到輸出</a:t>
            </a:r>
          </a:p>
          <a:p>
            <a:pPr/>
            <a:r>
              <a:t>華氏溫度 = 1.8 × 攝氏溫度 + 32</a:t>
            </a:r>
          </a:p>
          <a:p>
            <a:pPr/>
            <a:r>
              <a:t>以上這個函數可以寫成 y=f(x)，而 f(x) = </a:t>
            </a:r>
            <a:r>
              <a:rPr>
                <a:solidFill>
                  <a:srgbClr val="479234"/>
                </a:solidFill>
              </a:rPr>
              <a:t>1.8</a:t>
            </a:r>
            <a:r>
              <a:t>x +</a:t>
            </a:r>
            <a:r>
              <a:rPr>
                <a:solidFill>
                  <a:srgbClr val="479234"/>
                </a:solidFill>
              </a:rPr>
              <a:t> 32</a:t>
            </a:r>
          </a:p>
          <a:p>
            <a:pPr/>
            <a:r>
              <a:t>把它想像成一個黑盒子，裡面有這</a:t>
            </a:r>
            <a:r>
              <a:rPr>
                <a:solidFill>
                  <a:srgbClr val="479234"/>
                </a:solidFill>
              </a:rPr>
              <a:t>1.8</a:t>
            </a:r>
            <a:r>
              <a:t>, </a:t>
            </a:r>
            <a:r>
              <a:rPr>
                <a:solidFill>
                  <a:srgbClr val="479234"/>
                </a:solidFill>
              </a:rPr>
              <a:t>32</a:t>
            </a:r>
            <a:r>
              <a:t>兩個參數，輸入攝氏溫度，黑盒子就會根據這兩個參數計算出華氏溫度</a:t>
            </a:r>
          </a:p>
        </p:txBody>
      </p:sp>
      <p:sp>
        <p:nvSpPr>
          <p:cNvPr id="24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0" y="6267644"/>
            <a:ext cx="21082000" cy="6985001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249" name="稍微再複雜一點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稍微再複雜一點</a:t>
            </a:r>
          </a:p>
        </p:txBody>
      </p:sp>
      <p:sp>
        <p:nvSpPr>
          <p:cNvPr id="250" name="輸入：國文成績 × 0.3 + 英文成績 × 0.25 + 數學成績 × 0.35 + 社會成績 × 0.05 + 自然成績 × 0.05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輸入：國文成績 × </a:t>
            </a:r>
            <a:r>
              <a:rPr>
                <a:solidFill>
                  <a:srgbClr val="479234"/>
                </a:solidFill>
              </a:rPr>
              <a:t>0.3 </a:t>
            </a:r>
            <a:r>
              <a:t>+ 英文成績 × </a:t>
            </a:r>
            <a:r>
              <a:rPr>
                <a:solidFill>
                  <a:srgbClr val="479234"/>
                </a:solidFill>
              </a:rPr>
              <a:t>0.25</a:t>
            </a:r>
            <a:r>
              <a:t> + 數學成績 ×</a:t>
            </a:r>
            <a:r>
              <a:rPr>
                <a:solidFill>
                  <a:srgbClr val="479234"/>
                </a:solidFill>
              </a:rPr>
              <a:t> 0.35 </a:t>
            </a:r>
            <a:r>
              <a:t>+ 社會成績 × </a:t>
            </a:r>
            <a:r>
              <a:rPr>
                <a:solidFill>
                  <a:srgbClr val="479234"/>
                </a:solidFill>
              </a:rPr>
              <a:t>0.05</a:t>
            </a:r>
            <a:r>
              <a:t> + 自然成績 × </a:t>
            </a:r>
            <a:r>
              <a:rPr>
                <a:solidFill>
                  <a:srgbClr val="479234"/>
                </a:solidFill>
              </a:rPr>
              <a:t>0.05</a:t>
            </a:r>
          </a:p>
        </p:txBody>
      </p:sp>
      <p:sp>
        <p:nvSpPr>
          <p:cNvPr id="25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254" name="稍微再複雜一點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稍微再複雜一點</a:t>
            </a:r>
          </a:p>
        </p:txBody>
      </p:sp>
      <p:sp>
        <p:nvSpPr>
          <p:cNvPr id="255" name="輸出：被各校錄取的機率"/>
          <p:cNvSpPr txBox="1"/>
          <p:nvPr>
            <p:ph type="body" sz="quarter" idx="1"/>
          </p:nvPr>
        </p:nvSpPr>
        <p:spPr>
          <a:xfrm>
            <a:off x="1206500" y="4248504"/>
            <a:ext cx="6901048" cy="8256012"/>
          </a:xfrm>
          <a:prstGeom prst="rect">
            <a:avLst/>
          </a:prstGeom>
        </p:spPr>
        <p:txBody>
          <a:bodyPr/>
          <a:lstStyle/>
          <a:p>
            <a:pPr/>
            <a:r>
              <a:t>輸出：被各校錄取的機率</a:t>
            </a:r>
          </a:p>
        </p:txBody>
      </p:sp>
      <p:sp>
        <p:nvSpPr>
          <p:cNvPr id="25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57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79452" y="0"/>
            <a:ext cx="1455821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260" name="AI模型可以是一種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7900">
                <a:solidFill>
                  <a:srgbClr val="479234"/>
                </a:solidFill>
                <a:latin typeface="Songti TC Bold"/>
                <a:ea typeface="Songti TC Bold"/>
                <a:cs typeface="Songti TC Bold"/>
                <a:sym typeface="Songti TC Bold"/>
              </a:defRPr>
            </a:pPr>
            <a:r>
              <a:t>AI模型可以是一種</a:t>
            </a:r>
          </a:p>
          <a:p>
            <a:pPr marL="0" indent="0">
              <a:buSzTx/>
              <a:buNone/>
              <a:defRPr sz="7900">
                <a:solidFill>
                  <a:srgbClr val="479234"/>
                </a:solidFill>
                <a:latin typeface="Songti TC Bold"/>
                <a:ea typeface="Songti TC Bold"/>
                <a:cs typeface="Songti TC Bold"/>
                <a:sym typeface="Songti TC Bold"/>
              </a:defRPr>
            </a:pPr>
            <a:r>
              <a:rPr>
                <a:solidFill>
                  <a:srgbClr val="EC682C"/>
                </a:solidFill>
              </a:rPr>
              <a:t>輸入一堆數字</a:t>
            </a:r>
            <a:r>
              <a:t>、</a:t>
            </a:r>
            <a:r>
              <a:rPr>
                <a:solidFill>
                  <a:srgbClr val="EC682C"/>
                </a:solidFill>
              </a:rPr>
              <a:t>輸出一堆機率</a:t>
            </a:r>
            <a:endParaRPr>
              <a:solidFill>
                <a:srgbClr val="EC682C"/>
              </a:solidFill>
            </a:endParaRPr>
          </a:p>
          <a:p>
            <a:pPr marL="0" indent="0">
              <a:buSzTx/>
              <a:buNone/>
              <a:defRPr sz="7900">
                <a:solidFill>
                  <a:srgbClr val="479234"/>
                </a:solidFill>
                <a:latin typeface="Songti TC Bold"/>
                <a:ea typeface="Songti TC Bold"/>
                <a:cs typeface="Songti TC Bold"/>
                <a:sym typeface="Songti TC Bold"/>
              </a:defRPr>
            </a:pPr>
            <a:r>
              <a:t>的函數</a:t>
            </a:r>
          </a:p>
        </p:txBody>
      </p:sp>
      <p:sp>
        <p:nvSpPr>
          <p:cNvPr id="2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26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5" name="既然都是要輸入一堆數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既然都是要輸入一堆數字</a:t>
            </a:r>
          </a:p>
        </p:txBody>
      </p:sp>
      <p:pic>
        <p:nvPicPr>
          <p:cNvPr id="266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838" y="3367625"/>
            <a:ext cx="11320659" cy="100177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98030" y="4596419"/>
            <a:ext cx="12958665" cy="65702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6" grpId="1"/>
      <p:bldP build="whole" bldLvl="1" animBg="1" rev="0" advAuto="0" spid="267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2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71" name="換成輸入12*300個小數應該也沒毛病吧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換成輸入12*300個小數應該也沒毛病吧</a:t>
            </a:r>
          </a:p>
        </p:txBody>
      </p:sp>
      <p:sp>
        <p:nvSpPr>
          <p:cNvPr id="272" name="[CLS] : [1.003, 0.367, 0.003, -0.192, 0.966, … …]…"/>
          <p:cNvSpPr txBox="1"/>
          <p:nvPr/>
        </p:nvSpPr>
        <p:spPr>
          <a:xfrm>
            <a:off x="6103609" y="4668109"/>
            <a:ext cx="13382717" cy="741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[1.003, 0.367, 0.003, -0.192, 0.966,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[1.270, -0.060, 0.732, 0.160, 1.074,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[1.663, 0.248, 0.674, 0.476, 0.775,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[1.153, 0.046, 0.610, 0.492, 0.311,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[0.904, -0.372, -0.818, 0.722, -0.019,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[0.880, -0.916, -0.633, 0.526, 0.018,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[0.983, 0.693, 0.318, 0.510, -0.209,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[0.361, 0.598, 0.505, 0.577, 0.135,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[0.980, -0.026, -0.073, 0.029, 0.709,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[1.039, -0.543, -0.378, 0.430, 0.270,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[1.313, -0.125, -0.007, -0.071, 0.511, … …]</a:t>
            </a:r>
          </a:p>
          <a:p>
            <a:pPr defTabSz="457200">
              <a:spcBef>
                <a:spcPts val="0"/>
              </a:spcBef>
              <a:defRPr>
                <a:solidFill>
                  <a:srgbClr val="EC682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[0.157, -0.314, 0.185, 0.388, 0.690, … …]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27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76" name="AI模型如何輸入/理解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AI模型如何輸入/理解文字</a:t>
            </a:r>
          </a:p>
        </p:txBody>
      </p:sp>
      <p:sp>
        <p:nvSpPr>
          <p:cNvPr id="277" name="箭頭"/>
          <p:cNvSpPr/>
          <p:nvPr/>
        </p:nvSpPr>
        <p:spPr>
          <a:xfrm rot="5379847">
            <a:off x="13936642" y="6604869"/>
            <a:ext cx="1150904" cy="1055208"/>
          </a:xfrm>
          <a:prstGeom prst="rightArrow">
            <a:avLst>
              <a:gd name="adj1" fmla="val 32000"/>
              <a:gd name="adj2" fmla="val 69804"/>
            </a:avLst>
          </a:prstGeom>
          <a:solidFill>
            <a:schemeClr val="accent1">
              <a:satOff val="-9155"/>
              <a:lumOff val="-3267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78" name="箭頭"/>
          <p:cNvSpPr/>
          <p:nvPr/>
        </p:nvSpPr>
        <p:spPr>
          <a:xfrm rot="5379847">
            <a:off x="14002460" y="8556907"/>
            <a:ext cx="1019055" cy="974173"/>
          </a:xfrm>
          <a:prstGeom prst="rightArrow">
            <a:avLst>
              <a:gd name="adj1" fmla="val 32000"/>
              <a:gd name="adj2" fmla="val 66949"/>
            </a:avLst>
          </a:prstGeom>
          <a:solidFill>
            <a:schemeClr val="accent1">
              <a:satOff val="-9155"/>
              <a:lumOff val="-3267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79" name="箭頭"/>
          <p:cNvSpPr/>
          <p:nvPr/>
        </p:nvSpPr>
        <p:spPr>
          <a:xfrm rot="5379847">
            <a:off x="13936642" y="4627350"/>
            <a:ext cx="1150904" cy="1055208"/>
          </a:xfrm>
          <a:prstGeom prst="rightArrow">
            <a:avLst>
              <a:gd name="adj1" fmla="val 32000"/>
              <a:gd name="adj2" fmla="val 69804"/>
            </a:avLst>
          </a:prstGeom>
          <a:solidFill>
            <a:schemeClr val="accent1">
              <a:satOff val="-9155"/>
              <a:lumOff val="-3267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</a:p>
        </p:txBody>
      </p:sp>
      <p:grpSp>
        <p:nvGrpSpPr>
          <p:cNvPr id="282" name="群組"/>
          <p:cNvGrpSpPr/>
          <p:nvPr/>
        </p:nvGrpSpPr>
        <p:grpSpPr>
          <a:xfrm>
            <a:off x="1056688" y="3708949"/>
            <a:ext cx="15924611" cy="774701"/>
            <a:chOff x="0" y="0"/>
            <a:chExt cx="15924610" cy="774700"/>
          </a:xfrm>
        </p:grpSpPr>
        <p:sp>
          <p:nvSpPr>
            <p:cNvPr id="280" name="我那個小小多山的國家"/>
            <p:cNvSpPr txBox="1"/>
            <p:nvPr/>
          </p:nvSpPr>
          <p:spPr>
            <a:xfrm>
              <a:off x="10984310" y="0"/>
              <a:ext cx="4940301" cy="774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800">
                  <a:solidFill>
                    <a:srgbClr val="EC682C"/>
                  </a:solidFill>
                </a:defRPr>
              </a:lvl1pPr>
            </a:lstStyle>
            <a:p>
              <a:pPr/>
              <a:r>
                <a:t>我那個小小多山的國家</a:t>
              </a:r>
            </a:p>
          </p:txBody>
        </p:sp>
        <p:sp>
          <p:nvSpPr>
            <p:cNvPr id="281" name="文本"/>
            <p:cNvSpPr txBox="1"/>
            <p:nvPr/>
          </p:nvSpPr>
          <p:spPr>
            <a:xfrm>
              <a:off x="0" y="0"/>
              <a:ext cx="1079500" cy="774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800">
                  <a:solidFill>
                    <a:srgbClr val="479234"/>
                  </a:solidFill>
                </a:defRPr>
              </a:lvl1pPr>
            </a:lstStyle>
            <a:p>
              <a:pPr/>
              <a:r>
                <a:t>文本</a:t>
              </a:r>
            </a:p>
          </p:txBody>
        </p:sp>
      </p:grpSp>
      <p:grpSp>
        <p:nvGrpSpPr>
          <p:cNvPr id="285" name="群組"/>
          <p:cNvGrpSpPr/>
          <p:nvPr/>
        </p:nvGrpSpPr>
        <p:grpSpPr>
          <a:xfrm>
            <a:off x="1056688" y="5681966"/>
            <a:ext cx="22443331" cy="787247"/>
            <a:chOff x="0" y="0"/>
            <a:chExt cx="22443330" cy="787245"/>
          </a:xfrm>
        </p:grpSpPr>
        <p:sp>
          <p:nvSpPr>
            <p:cNvPr id="283" name="BERT模型: [CLS,   ’我',   '那',    '個',  '小',      '小',   '多',    ‘山',    ‘的',    '國',    ‘家’,     SEP]"/>
            <p:cNvSpPr txBox="1"/>
            <p:nvPr/>
          </p:nvSpPr>
          <p:spPr>
            <a:xfrm>
              <a:off x="4465591" y="0"/>
              <a:ext cx="17977740" cy="7872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800">
                  <a:solidFill>
                    <a:srgbClr val="EC682C"/>
                  </a:solidFill>
                </a:defRPr>
              </a:lvl1pPr>
            </a:lstStyle>
            <a:p>
              <a:pPr/>
              <a:r>
                <a:t>BERT模型: [CLS,   ’我',   '那',    '個',  '小',      '小',   '多',    ‘山',    ‘的',    '國',    ‘家’,     SEP]</a:t>
              </a:r>
            </a:p>
          </p:txBody>
        </p:sp>
        <p:sp>
          <p:nvSpPr>
            <p:cNvPr id="284" name="Token"/>
            <p:cNvSpPr txBox="1"/>
            <p:nvPr/>
          </p:nvSpPr>
          <p:spPr>
            <a:xfrm>
              <a:off x="0" y="12623"/>
              <a:ext cx="4031418" cy="762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800">
                  <a:solidFill>
                    <a:srgbClr val="479234"/>
                  </a:solidFill>
                </a:defRPr>
              </a:lvl1pPr>
            </a:lstStyle>
            <a:p>
              <a:pPr/>
              <a:r>
                <a:t>Token</a:t>
              </a:r>
            </a:p>
          </p:txBody>
        </p:sp>
      </p:grpSp>
      <p:grpSp>
        <p:nvGrpSpPr>
          <p:cNvPr id="288" name="群組"/>
          <p:cNvGrpSpPr/>
          <p:nvPr/>
        </p:nvGrpSpPr>
        <p:grpSpPr>
          <a:xfrm>
            <a:off x="1056688" y="7665055"/>
            <a:ext cx="22432714" cy="762001"/>
            <a:chOff x="0" y="0"/>
            <a:chExt cx="22432712" cy="762000"/>
          </a:xfrm>
        </p:grpSpPr>
        <p:sp>
          <p:nvSpPr>
            <p:cNvPr id="286" name="Token IDs: [101, 2769, 6929, 943, 2207, 2207, 1914, 2255, 4638, 1751, 2157, 102]"/>
            <p:cNvSpPr txBox="1"/>
            <p:nvPr/>
          </p:nvSpPr>
          <p:spPr>
            <a:xfrm>
              <a:off x="4476208" y="0"/>
              <a:ext cx="17956506" cy="762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800">
                  <a:solidFill>
                    <a:srgbClr val="EC682C"/>
                  </a:solidFill>
                </a:defRPr>
              </a:lvl1pPr>
            </a:lstStyle>
            <a:p>
              <a:pPr/>
              <a:r>
                <a:t>Token IDs: [101, 2769, 6929, 943, 2207, 2207, 1914, 2255, 4638, 1751, 2157, 102]</a:t>
              </a:r>
            </a:p>
          </p:txBody>
        </p:sp>
        <p:sp>
          <p:nvSpPr>
            <p:cNvPr id="287" name="Token ID"/>
            <p:cNvSpPr txBox="1"/>
            <p:nvPr/>
          </p:nvSpPr>
          <p:spPr>
            <a:xfrm>
              <a:off x="0" y="0"/>
              <a:ext cx="4031418" cy="762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800">
                  <a:solidFill>
                    <a:srgbClr val="479234"/>
                  </a:solidFill>
                </a:defRPr>
              </a:lvl1pPr>
            </a:lstStyle>
            <a:p>
              <a:pPr/>
              <a:r>
                <a:t>Token ID</a:t>
              </a:r>
            </a:p>
          </p:txBody>
        </p:sp>
      </p:grpSp>
      <p:grpSp>
        <p:nvGrpSpPr>
          <p:cNvPr id="291" name="群組"/>
          <p:cNvGrpSpPr/>
          <p:nvPr/>
        </p:nvGrpSpPr>
        <p:grpSpPr>
          <a:xfrm>
            <a:off x="1056688" y="9599369"/>
            <a:ext cx="20615910" cy="4267201"/>
            <a:chOff x="0" y="0"/>
            <a:chExt cx="20615909" cy="4267200"/>
          </a:xfrm>
        </p:grpSpPr>
        <p:sp>
          <p:nvSpPr>
            <p:cNvPr id="289" name="[CLS] : [1.003, 0.367, 0.003, -0.192, 0.966, … …]…"/>
            <p:cNvSpPr txBox="1"/>
            <p:nvPr/>
          </p:nvSpPr>
          <p:spPr>
            <a:xfrm>
              <a:off x="7233192" y="0"/>
              <a:ext cx="13382718" cy="4267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spcBef>
                  <a:spcPts val="0"/>
                </a:spcBef>
                <a:defRPr>
                  <a:solidFill>
                    <a:srgbClr val="EC682C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[CLS] : [1.003, 0.367, 0.003, -0.192, 0.966, … …]</a:t>
              </a:r>
            </a:p>
            <a:p>
              <a:pPr defTabSz="457200">
                <a:spcBef>
                  <a:spcPts val="0"/>
                </a:spcBef>
                <a:defRPr>
                  <a:solidFill>
                    <a:srgbClr val="EC682C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我      : [1.270, -0.060, 0.732, 0.160, 1.074, … …]</a:t>
              </a:r>
            </a:p>
            <a:p>
              <a:pPr defTabSz="457200">
                <a:spcBef>
                  <a:spcPts val="0"/>
                </a:spcBef>
                <a:defRPr>
                  <a:solidFill>
                    <a:srgbClr val="EC682C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那      : [1.663, 0.248, 0.674, 0.476, 0.775, … …]</a:t>
              </a:r>
            </a:p>
            <a:p>
              <a:pPr defTabSz="457200">
                <a:spcBef>
                  <a:spcPts val="0"/>
                </a:spcBef>
                <a:defRPr>
                  <a:solidFill>
                    <a:srgbClr val="EC682C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個      : [1.153, 0.046, 0.610, 0.492, 0.311, … …]</a:t>
              </a:r>
            </a:p>
            <a:p>
              <a:pPr defTabSz="457200">
                <a:spcBef>
                  <a:spcPts val="0"/>
                </a:spcBef>
                <a:defRPr>
                  <a:solidFill>
                    <a:srgbClr val="EC682C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小      : [0.904, -0.372, -0.818, 0.722, -0.019, … …]</a:t>
              </a:r>
            </a:p>
            <a:p>
              <a:pPr defTabSz="457200">
                <a:spcBef>
                  <a:spcPts val="0"/>
                </a:spcBef>
                <a:defRPr>
                  <a:solidFill>
                    <a:srgbClr val="EC682C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                                   ⋯⋯</a:t>
              </a:r>
            </a:p>
          </p:txBody>
        </p:sp>
        <p:sp>
          <p:nvSpPr>
            <p:cNvPr id="290" name="向量"/>
            <p:cNvSpPr txBox="1"/>
            <p:nvPr/>
          </p:nvSpPr>
          <p:spPr>
            <a:xfrm>
              <a:off x="0" y="1047879"/>
              <a:ext cx="4031418" cy="77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800">
                  <a:solidFill>
                    <a:srgbClr val="479234"/>
                  </a:solidFill>
                </a:defRPr>
              </a:lvl1pPr>
            </a:lstStyle>
            <a:p>
              <a:pPr/>
              <a:r>
                <a:t>向量</a:t>
              </a:r>
            </a:p>
          </p:txBody>
        </p:sp>
      </p:grpSp>
      <p:sp>
        <p:nvSpPr>
          <p:cNvPr id="292" name="線條"/>
          <p:cNvSpPr/>
          <p:nvPr/>
        </p:nvSpPr>
        <p:spPr>
          <a:xfrm>
            <a:off x="2372707" y="4085917"/>
            <a:ext cx="9431773" cy="1"/>
          </a:xfrm>
          <a:prstGeom prst="line">
            <a:avLst/>
          </a:prstGeom>
          <a:ln w="38100" cap="rnd">
            <a:solidFill>
              <a:srgbClr val="C5D2E1"/>
            </a:solidFill>
            <a:custDash>
              <a:ds d="100000" sp="200000"/>
            </a:custDash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293" name="線條"/>
          <p:cNvSpPr/>
          <p:nvPr/>
        </p:nvSpPr>
        <p:spPr>
          <a:xfrm>
            <a:off x="2464034" y="6075589"/>
            <a:ext cx="2814061" cy="2"/>
          </a:xfrm>
          <a:prstGeom prst="line">
            <a:avLst/>
          </a:prstGeom>
          <a:ln w="38100" cap="rnd">
            <a:solidFill>
              <a:srgbClr val="C5D2E1"/>
            </a:solidFill>
            <a:custDash>
              <a:ds d="100000" sp="200000"/>
            </a:custDash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294" name="線條"/>
          <p:cNvSpPr/>
          <p:nvPr/>
        </p:nvSpPr>
        <p:spPr>
          <a:xfrm>
            <a:off x="3352082" y="8046055"/>
            <a:ext cx="1893411" cy="2"/>
          </a:xfrm>
          <a:prstGeom prst="line">
            <a:avLst/>
          </a:prstGeom>
          <a:ln w="38100" cap="rnd">
            <a:solidFill>
              <a:srgbClr val="C5D2E1"/>
            </a:solidFill>
            <a:custDash>
              <a:ds d="100000" sp="200000"/>
            </a:custDash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295" name="線條"/>
          <p:cNvSpPr/>
          <p:nvPr/>
        </p:nvSpPr>
        <p:spPr>
          <a:xfrm flipV="1">
            <a:off x="2125692" y="11034598"/>
            <a:ext cx="5594486" cy="2"/>
          </a:xfrm>
          <a:prstGeom prst="line">
            <a:avLst/>
          </a:prstGeom>
          <a:ln w="38100" cap="rnd">
            <a:solidFill>
              <a:srgbClr val="C5D2E1"/>
            </a:solidFill>
            <a:custDash>
              <a:ds d="100000" sp="200000"/>
            </a:custDash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296" name="線條"/>
          <p:cNvSpPr/>
          <p:nvPr/>
        </p:nvSpPr>
        <p:spPr>
          <a:xfrm flipV="1">
            <a:off x="7664524" y="9854021"/>
            <a:ext cx="2" cy="3595397"/>
          </a:xfrm>
          <a:prstGeom prst="line">
            <a:avLst/>
          </a:prstGeom>
          <a:ln w="38100" cap="rnd">
            <a:solidFill>
              <a:srgbClr val="C5D2E1"/>
            </a:solidFill>
            <a:custDash>
              <a:ds d="100000" sp="200000"/>
            </a:custDash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297" name="線條"/>
          <p:cNvSpPr/>
          <p:nvPr/>
        </p:nvSpPr>
        <p:spPr>
          <a:xfrm flipV="1">
            <a:off x="7677542" y="9854020"/>
            <a:ext cx="626265" cy="2"/>
          </a:xfrm>
          <a:prstGeom prst="line">
            <a:avLst/>
          </a:prstGeom>
          <a:ln w="38100" cap="rnd">
            <a:solidFill>
              <a:srgbClr val="C5D2E1"/>
            </a:solidFill>
            <a:custDash>
              <a:ds d="100000" sp="200000"/>
            </a:custDash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  <p:sp>
        <p:nvSpPr>
          <p:cNvPr id="298" name="線條"/>
          <p:cNvSpPr/>
          <p:nvPr/>
        </p:nvSpPr>
        <p:spPr>
          <a:xfrm>
            <a:off x="7677542" y="13323335"/>
            <a:ext cx="626265" cy="2"/>
          </a:xfrm>
          <a:prstGeom prst="line">
            <a:avLst/>
          </a:prstGeom>
          <a:ln w="38100" cap="rnd">
            <a:solidFill>
              <a:srgbClr val="C5D2E1"/>
            </a:solidFill>
            <a:custDash>
              <a:ds d="100000" sp="200000"/>
            </a:custDash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Produkt Extralight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9" grpId="1"/>
      <p:bldP build="whole" bldLvl="1" animBg="1" rev="0" advAuto="0" spid="285" grpId="2"/>
      <p:bldP build="whole" bldLvl="1" animBg="1" rev="0" advAuto="0" spid="291" grpId="6"/>
      <p:bldP build="whole" bldLvl="1" animBg="1" rev="0" advAuto="0" spid="277" grpId="3"/>
      <p:bldP build="whole" bldLvl="1" animBg="1" rev="0" advAuto="0" spid="288" grpId="4"/>
      <p:bldP build="whole" bldLvl="1" animBg="1" rev="0" advAuto="0" spid="278" grpId="5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30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2" name="現在，我們回到那個輸入數字、輸出機率的函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999488">
              <a:defRPr spc="-82" sz="8200"/>
            </a:lvl1pPr>
          </a:lstStyle>
          <a:p>
            <a:pPr/>
            <a:r>
              <a:t>現在，我們回到那個輸入數字、輸出機率的函數</a:t>
            </a:r>
          </a:p>
        </p:txBody>
      </p:sp>
      <p:pic>
        <p:nvPicPr>
          <p:cNvPr id="303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45477" y="5636727"/>
            <a:ext cx="9887381" cy="3937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30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7" name="生成式 AI 是「會接龍的函數」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生成式 AI 是「會接龍的函數」</a:t>
            </a:r>
          </a:p>
        </p:txBody>
      </p:sp>
      <p:pic>
        <p:nvPicPr>
          <p:cNvPr id="308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64657" y="3824948"/>
            <a:ext cx="13654686" cy="91031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31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2" name="生成式 AI 是「會接龍的函數」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生成式 AI 是「會接龍的函數」</a:t>
            </a:r>
          </a:p>
        </p:txBody>
      </p:sp>
      <p:pic>
        <p:nvPicPr>
          <p:cNvPr id="313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1127" y="4314415"/>
            <a:ext cx="7560152" cy="3011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9446" y="8867916"/>
            <a:ext cx="9550401" cy="3505201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f(&quot;什麼是臺灣最美的風景？&quot;)           → 臺（機率最高）…"/>
          <p:cNvSpPr txBox="1"/>
          <p:nvPr>
            <p:ph type="body" sz="half" idx="1"/>
          </p:nvPr>
        </p:nvSpPr>
        <p:spPr>
          <a:xfrm>
            <a:off x="10607892" y="4248504"/>
            <a:ext cx="12569608" cy="8256012"/>
          </a:xfrm>
          <a:prstGeom prst="rect">
            <a:avLst/>
          </a:prstGeom>
        </p:spPr>
        <p:txBody>
          <a:bodyPr/>
          <a:lstStyle/>
          <a:p>
            <a:pPr marL="663575" indent="-663575">
              <a:buAutoNum type="arabicPeriod" startAt="1"/>
              <a:defRPr sz="3800"/>
            </a:pPr>
            <a:r>
              <a:t>f("什麼是臺灣最美的風景？")           → 臺（機率最高）</a:t>
            </a:r>
          </a:p>
          <a:p>
            <a:pPr marL="663575" indent="-663575">
              <a:buAutoNum type="arabicPeriod" startAt="1"/>
              <a:defRPr sz="3800"/>
            </a:pPr>
            <a:r>
              <a:t>f("什麼是臺灣最美的風景？臺")         → 灣</a:t>
            </a:r>
          </a:p>
          <a:p>
            <a:pPr marL="663575" indent="-663575">
              <a:buAutoNum type="arabicPeriod" startAt="1"/>
              <a:defRPr sz="3800"/>
            </a:pPr>
            <a:r>
              <a:t>f("什麼是臺灣最美的風景？臺灣")       → 最</a:t>
            </a:r>
          </a:p>
          <a:p>
            <a:pPr marL="663575" indent="-663575">
              <a:buAutoNum type="arabicPeriod" startAt="1"/>
              <a:defRPr sz="3800"/>
            </a:pPr>
            <a:r>
              <a:t>f("什麼是臺灣最美的風景？臺灣最")     → 美</a:t>
            </a:r>
          </a:p>
          <a:p>
            <a:pPr marL="663575" indent="-663575">
              <a:buAutoNum type="arabicPeriod" startAt="1"/>
              <a:defRPr sz="3800"/>
            </a:pPr>
            <a:r>
              <a:t>  ……</a:t>
            </a:r>
          </a:p>
          <a:p>
            <a:pPr marL="663575" indent="-663575">
              <a:buAutoNum type="arabicPeriod" startAt="1"/>
              <a:defRPr sz="3800"/>
            </a:pPr>
            <a:r>
              <a:t>f("什麼是臺灣最美的風景？臺灣最美的風景是") → 人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3" grpId="1"/>
      <p:bldP build="whole" bldLvl="1" animBg="1" rev="0" advAuto="0" spid="314" grpId="2"/>
      <p:bldP build="p" bldLvl="5" animBg="1" rev="0" advAuto="0" spid="315" grpId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31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9" name="AI生成的多樣性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AI生成的多樣性</a:t>
            </a:r>
          </a:p>
        </p:txBody>
      </p:sp>
      <p:pic>
        <p:nvPicPr>
          <p:cNvPr id="320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00969" y="4846673"/>
            <a:ext cx="13685717" cy="8039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46964" y="4468946"/>
            <a:ext cx="13140738" cy="7719603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我覺得臺灣最美的風景是人"/>
          <p:cNvSpPr txBox="1"/>
          <p:nvPr/>
        </p:nvSpPr>
        <p:spPr>
          <a:xfrm>
            <a:off x="2575122" y="12821508"/>
            <a:ext cx="7124701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solidFill>
                  <a:srgbClr val="EC682C"/>
                </a:solidFill>
              </a:defRPr>
            </a:lvl1pPr>
          </a:lstStyle>
          <a:p>
            <a:pPr/>
            <a:r>
              <a:t>我覺得臺灣最美的風景是人</a:t>
            </a:r>
          </a:p>
        </p:txBody>
      </p:sp>
      <p:sp>
        <p:nvSpPr>
          <p:cNvPr id="323" name="我認為是這裡的人情味"/>
          <p:cNvSpPr txBox="1"/>
          <p:nvPr/>
        </p:nvSpPr>
        <p:spPr>
          <a:xfrm>
            <a:off x="15557777" y="12859783"/>
            <a:ext cx="5956301" cy="92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solidFill>
                  <a:srgbClr val="479234"/>
                </a:solidFill>
              </a:defRPr>
            </a:lvl1pPr>
          </a:lstStyle>
          <a:p>
            <a:pPr/>
            <a:r>
              <a:t>我覺得是這裡的人情味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26" name="AI為何會產生幻覺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AI為何會產生幻覺</a:t>
            </a:r>
          </a:p>
        </p:txBody>
      </p:sp>
      <p:pic>
        <p:nvPicPr>
          <p:cNvPr id="327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7195" y="2459729"/>
            <a:ext cx="21168163" cy="107494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33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1" name="RAG (NotebookLM)系統的優點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RAG (NotebookLM)系統的優點</a:t>
            </a:r>
          </a:p>
        </p:txBody>
      </p:sp>
      <p:pic>
        <p:nvPicPr>
          <p:cNvPr id="332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7882" y="2543010"/>
            <a:ext cx="21728236" cy="99105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3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6" name="影像也能接龍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影像也能接龍</a:t>
            </a:r>
          </a:p>
        </p:txBody>
      </p:sp>
      <p:pic>
        <p:nvPicPr>
          <p:cNvPr id="337" name="圖2.3-2.png" descr="圖2.3-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48700" y="4659860"/>
            <a:ext cx="20686599" cy="69565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為什麼 AI 能生成文字、影音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為什麼 AI 能生成文字、影音</a:t>
            </a:r>
          </a:p>
        </p:txBody>
      </p:sp>
      <p:sp>
        <p:nvSpPr>
          <p:cNvPr id="34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41" name="語音也能接龍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語音也能接龍</a:t>
            </a:r>
          </a:p>
        </p:txBody>
      </p:sp>
      <p:pic>
        <p:nvPicPr>
          <p:cNvPr id="342" name="giphy.gif" descr="giphy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6718" y="7741688"/>
            <a:ext cx="11206079" cy="51594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3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15497" y="6939929"/>
            <a:ext cx="11970120" cy="67629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貼上的影片.png" descr="貼上的影片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4667" y="4447811"/>
            <a:ext cx="23063202" cy="1612902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傳統的語音生成方式"/>
          <p:cNvSpPr txBox="1"/>
          <p:nvPr/>
        </p:nvSpPr>
        <p:spPr>
          <a:xfrm>
            <a:off x="447418" y="3270249"/>
            <a:ext cx="5715001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solidFill>
                  <a:srgbClr val="424242"/>
                </a:solidFill>
              </a:defRPr>
            </a:lvl1pPr>
          </a:lstStyle>
          <a:p>
            <a:pPr/>
            <a:r>
              <a:t>傳統的語音生成方式</a:t>
            </a:r>
          </a:p>
        </p:txBody>
      </p:sp>
      <p:sp>
        <p:nvSpPr>
          <p:cNvPr id="346" name="接龍式的語音生成方式"/>
          <p:cNvSpPr txBox="1"/>
          <p:nvPr/>
        </p:nvSpPr>
        <p:spPr>
          <a:xfrm>
            <a:off x="447418" y="6260373"/>
            <a:ext cx="6337301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900">
                <a:solidFill>
                  <a:srgbClr val="424242"/>
                </a:solidFill>
              </a:defRPr>
            </a:lvl1pPr>
          </a:lstStyle>
          <a:p>
            <a:pPr/>
            <a:r>
              <a:t>接龍式的語音生成方式</a:t>
            </a:r>
          </a:p>
        </p:txBody>
      </p:sp>
      <p:sp>
        <p:nvSpPr>
          <p:cNvPr id="347" name="幻燈片編號"/>
          <p:cNvSpPr txBox="1"/>
          <p:nvPr/>
        </p:nvSpPr>
        <p:spPr>
          <a:xfrm>
            <a:off x="23538178" y="12443458"/>
            <a:ext cx="40894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幻燈片子標題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50" name="AI的風險問題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AI的風險問題</a:t>
            </a:r>
          </a:p>
        </p:txBody>
      </p:sp>
      <p:sp>
        <p:nvSpPr>
          <p:cNvPr id="351" name="提供租車SaaS服務的新創公司PocketOS創辦人Jeremy Crane於上週五執行Anthropic旗艦模型Opus 4.6的Cursor刪掉其營運用的資料庫，之後透過一個API呼叫，將在其雲端基礎架構服務Railway上的備份也刪掉。整個過程花了9秒鐘...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提供租車SaaS服務的新創公司PocketOS創辦人Jeremy Crane於上週五執行Anthropic旗艦模型Opus 4.6的Cursor</a:t>
            </a:r>
            <a:r>
              <a:rPr>
                <a:solidFill>
                  <a:srgbClr val="EC682C"/>
                </a:solidFill>
              </a:rPr>
              <a:t>刪掉其營運用的資料庫</a:t>
            </a:r>
            <a:r>
              <a:t>，之後透過一個API呼叫，</a:t>
            </a:r>
            <a:r>
              <a:rPr>
                <a:solidFill>
                  <a:srgbClr val="EC682C"/>
                </a:solidFill>
              </a:rPr>
              <a:t>將在其雲端基礎架構服務Railway上的備份也刪掉</a:t>
            </a:r>
            <a:r>
              <a:t>。整個過程花了9秒鐘.... </a:t>
            </a:r>
          </a:p>
          <a:p>
            <a:pPr/>
            <a:r>
              <a:t>Anthropic公司的AI工具Claude Code日前協助工程師Alexey Grigorev更新網站時，因新筆電上的設定錯誤，</a:t>
            </a:r>
            <a:r>
              <a:rPr>
                <a:solidFill>
                  <a:srgbClr val="EC682C"/>
                </a:solidFill>
              </a:rPr>
              <a:t>導致AI代理在清理重複檔案時，誤將網站的即時環境（包括網路服務和資料庫）全數刪除</a:t>
            </a:r>
            <a:r>
              <a:t>。雖然Grigorev在AWS支援下最終恢復了資料....</a:t>
            </a:r>
          </a:p>
        </p:txBody>
      </p:sp>
      <p:sp>
        <p:nvSpPr>
          <p:cNvPr id="35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51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55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96358" y="2537591"/>
            <a:ext cx="19591284" cy="10694851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AI的風險問題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AI的風險問題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59" name="AI的隱私問題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AI的隱私問題</a:t>
            </a:r>
          </a:p>
        </p:txBody>
      </p:sp>
      <p:pic>
        <p:nvPicPr>
          <p:cNvPr id="360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258" y="3255378"/>
            <a:ext cx="11101718" cy="9273774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44322" y="3361763"/>
            <a:ext cx="12160509" cy="90610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64" name="什麼東西不該丟進AI模型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什麼東西不該丟進AI模型?</a:t>
            </a:r>
          </a:p>
        </p:txBody>
      </p:sp>
      <p:grpSp>
        <p:nvGrpSpPr>
          <p:cNvPr id="368" name="群組"/>
          <p:cNvGrpSpPr/>
          <p:nvPr/>
        </p:nvGrpSpPr>
        <p:grpSpPr>
          <a:xfrm>
            <a:off x="4602481" y="6431629"/>
            <a:ext cx="15179038" cy="2560321"/>
            <a:chOff x="0" y="0"/>
            <a:chExt cx="15179037" cy="2560320"/>
          </a:xfrm>
        </p:grpSpPr>
        <p:sp>
          <p:nvSpPr>
            <p:cNvPr id="365" name="Rectangle 5"/>
            <p:cNvSpPr/>
            <p:nvPr/>
          </p:nvSpPr>
          <p:spPr>
            <a:xfrm>
              <a:off x="0" y="0"/>
              <a:ext cx="15179038" cy="2560321"/>
            </a:xfrm>
            <a:prstGeom prst="rect">
              <a:avLst/>
            </a:prstGeom>
            <a:solidFill>
              <a:srgbClr val="FFF1E8"/>
            </a:solidFill>
            <a:ln w="25400" cap="flat">
              <a:solidFill>
                <a:srgbClr val="FF5D03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5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366" name="TextBox 6"/>
            <p:cNvSpPr txBox="1"/>
            <p:nvPr/>
          </p:nvSpPr>
          <p:spPr>
            <a:xfrm>
              <a:off x="0" y="365760"/>
              <a:ext cx="15179038" cy="1003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 defTabSz="914400">
                <a:lnSpc>
                  <a:spcPct val="130000"/>
                </a:lnSpc>
                <a:spcBef>
                  <a:spcPts val="0"/>
                </a:spcBef>
                <a:defRPr sz="5700">
                  <a:latin typeface="PingFang TC Regular"/>
                  <a:ea typeface="PingFang TC Regular"/>
                  <a:cs typeface="PingFang TC Regular"/>
                  <a:sym typeface="PingFang TC Regular"/>
                </a:defRPr>
              </a:lvl1pPr>
            </a:lstStyle>
            <a:p>
              <a:pPr>
                <a:defRPr>
                  <a:latin typeface="Inter"/>
                  <a:ea typeface="Inter"/>
                  <a:cs typeface="Inter"/>
                  <a:sym typeface="Inter"/>
                </a:defRPr>
              </a:pPr>
              <a:r>
                <a:rPr>
                  <a:latin typeface="PingFang TC Regular"/>
                  <a:ea typeface="PingFang TC Regular"/>
                  <a:cs typeface="PingFang TC Regular"/>
                  <a:sym typeface="PingFang TC Regular"/>
                </a:rPr>
                <a:t>「這段如果被截圖貼到網路上，</a:t>
              </a:r>
            </a:p>
          </p:txBody>
        </p:sp>
        <p:sp>
          <p:nvSpPr>
            <p:cNvPr id="367" name="TextBox 7"/>
            <p:cNvSpPr txBox="1"/>
            <p:nvPr/>
          </p:nvSpPr>
          <p:spPr>
            <a:xfrm>
              <a:off x="0" y="1280160"/>
              <a:ext cx="15179038" cy="1003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 defTabSz="914400">
                <a:lnSpc>
                  <a:spcPct val="130000"/>
                </a:lnSpc>
                <a:spcBef>
                  <a:spcPts val="0"/>
                </a:spcBef>
                <a:defRPr sz="5700">
                  <a:solidFill>
                    <a:srgbClr val="FF5D03"/>
                  </a:solidFill>
                  <a:latin typeface="PingFang TC Semibold"/>
                  <a:ea typeface="PingFang TC Semibold"/>
                  <a:cs typeface="PingFang TC Semibold"/>
                  <a:sym typeface="PingFang TC Semibold"/>
                </a:defRPr>
              </a:lvl1pPr>
            </a:lstStyle>
            <a:p>
              <a:pPr>
                <a:defRPr b="1">
                  <a:latin typeface="Inter"/>
                  <a:ea typeface="Inter"/>
                  <a:cs typeface="Inter"/>
                  <a:sym typeface="Inter"/>
                </a:defRPr>
              </a:pPr>
              <a:r>
                <a:rPr b="0">
                  <a:latin typeface="PingFang TC Semibold"/>
                  <a:ea typeface="PingFang TC Semibold"/>
                  <a:cs typeface="PingFang TC Semibold"/>
                  <a:sym typeface="PingFang TC Semibold"/>
                </a:rPr>
                <a:t>我會崩潰嗎？」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工商時間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工商時間</a:t>
            </a:r>
          </a:p>
        </p:txBody>
      </p:sp>
      <p:sp>
        <p:nvSpPr>
          <p:cNvPr id="37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2" name="《和 AI 做朋友——相知篇：揭秘生成式 AI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21408">
              <a:defRPr spc="-87" sz="8700"/>
            </a:lvl1pPr>
          </a:lstStyle>
          <a:p>
            <a:pPr/>
            <a:r>
              <a:t>《和 AI 做朋友——相知篇：揭秘生成式 AI》</a:t>
            </a:r>
          </a:p>
        </p:txBody>
      </p:sp>
      <p:pic>
        <p:nvPicPr>
          <p:cNvPr id="373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813" y="4092969"/>
            <a:ext cx="22860001" cy="4020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貼上的影片.png" descr="貼上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2186" y="8816770"/>
            <a:ext cx="22860001" cy="38752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AI 發展快速——去年要做一堆設定的自動化工作，今年一句話搞定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7900">
                <a:solidFill>
                  <a:srgbClr val="479234"/>
                </a:solidFill>
                <a:latin typeface="Songti TC Bold"/>
                <a:ea typeface="Songti TC Bold"/>
                <a:cs typeface="Songti TC Bold"/>
                <a:sym typeface="Songti TC Bold"/>
              </a:defRPr>
            </a:pPr>
            <a:r>
              <a:t>AI 發展快速——去年要做一堆設定的自動化工作，今年一句話搞定。</a:t>
            </a:r>
          </a:p>
          <a:p>
            <a:pPr marL="0" indent="0">
              <a:buSzTx/>
              <a:buNone/>
              <a:defRPr sz="7900">
                <a:solidFill>
                  <a:srgbClr val="479234"/>
                </a:solidFill>
                <a:latin typeface="Songti TC Bold"/>
                <a:ea typeface="Songti TC Bold"/>
                <a:cs typeface="Songti TC Bold"/>
                <a:sym typeface="Songti TC Bold"/>
              </a:defRPr>
            </a:pPr>
            <a:r>
              <a:t>但你今天沒上車，等它真的萬能那天，你已經退休了。</a:t>
            </a:r>
          </a:p>
        </p:txBody>
      </p:sp>
      <p:sp>
        <p:nvSpPr>
          <p:cNvPr id="37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8" name="要不要現在上車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170176">
              <a:defRPr spc="-89" sz="8900"/>
            </a:lvl1pPr>
          </a:lstStyle>
          <a:p>
            <a:pPr/>
            <a:r>
              <a:t>要不要現在上車?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Rectangle 1"/>
          <p:cNvSpPr/>
          <p:nvPr/>
        </p:nvSpPr>
        <p:spPr>
          <a:xfrm>
            <a:off x="12699" y="0"/>
            <a:ext cx="24383392" cy="13716000"/>
          </a:xfrm>
          <a:prstGeom prst="rect">
            <a:avLst/>
          </a:prstGeom>
          <a:solidFill>
            <a:srgbClr val="F7F8FA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914400"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81" name="TextBox 2"/>
          <p:cNvSpPr txBox="1"/>
          <p:nvPr/>
        </p:nvSpPr>
        <p:spPr>
          <a:xfrm>
            <a:off x="304" y="8377518"/>
            <a:ext cx="24383392" cy="270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lnSpc>
                <a:spcPct val="130000"/>
              </a:lnSpc>
              <a:spcBef>
                <a:spcPts val="0"/>
              </a:spcBef>
              <a:defRPr b="1" sz="19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Q &amp; A</a:t>
            </a:r>
          </a:p>
        </p:txBody>
      </p:sp>
      <p:sp>
        <p:nvSpPr>
          <p:cNvPr id="382" name="Rectangle 3"/>
          <p:cNvSpPr/>
          <p:nvPr/>
        </p:nvSpPr>
        <p:spPr>
          <a:xfrm>
            <a:off x="11277600" y="7248634"/>
            <a:ext cx="1828800" cy="91441"/>
          </a:xfrm>
          <a:prstGeom prst="rect">
            <a:avLst/>
          </a:prstGeom>
          <a:solidFill>
            <a:srgbClr val="FF5D03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914400"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383" name="貼上的影片.png" descr="貼上的影片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3155" y="1834642"/>
            <a:ext cx="22622480" cy="34731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