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B1A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C87941"/>
          </a:solidFill>
          <a:ln w="12700">
            <a:solidFill>
              <a:srgbClr val="C8794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3A2310"/>
          </a:solidFill>
          <a:ln w="12700">
            <a:solidFill>
              <a:srgbClr val="3A231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45720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C87941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史地類小論文｜課堂口頭報告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11480" y="1005840"/>
            <a:ext cx="6400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為什麼是雲林？</a:t>
            </a:r>
            <a:endParaRPr lang="en-US" sz="4600" dirty="0"/>
          </a:p>
        </p:txBody>
      </p:sp>
      <p:sp>
        <p:nvSpPr>
          <p:cNvPr id="6" name="Text 4"/>
          <p:cNvSpPr/>
          <p:nvPr/>
        </p:nvSpPr>
        <p:spPr>
          <a:xfrm>
            <a:off x="411480" y="2057400"/>
            <a:ext cx="6400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C87941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日本人在虎尾蓋糖廠的五個原因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11480" y="2834640"/>
            <a:ext cx="5029200" cy="0"/>
          </a:xfrm>
          <a:prstGeom prst="line">
            <a:avLst/>
          </a:prstGeom>
          <a:noFill/>
          <a:ln w="19050">
            <a:solidFill>
              <a:srgbClr val="6B3F1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11480" y="301752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7A6455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作者：（請自行填寫）　指導老師：（請自行填寫）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949440" y="1645920"/>
            <a:ext cx="2011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A3A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虎尾糖廠</a:t>
            </a:r>
            <a:endParaRPr lang="en-US" sz="2800" dirty="0"/>
          </a:p>
          <a:p>
            <a:pPr algn="ctr" indent="0" marL="0">
              <a:buNone/>
            </a:pPr>
            <a:r>
              <a:rPr lang="en-US" sz="2800" b="1" dirty="0">
                <a:solidFill>
                  <a:srgbClr val="5A3A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1906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6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2B1A0E"/>
          </a:solidFill>
          <a:ln w="12700">
            <a:solidFill>
              <a:srgbClr val="2B1A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4572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研究動機與問題意識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365760" y="685800"/>
            <a:ext cx="4114800" cy="4023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D8C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804672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B3F1F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🏭  我的觀察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1261872"/>
            <a:ext cx="37490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2B1A0E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住在雲林、常經過虎尾糖廠，以前只覺得是一個老舊的地方——生鏽的鐵道、斑駁的廠房。</a:t>
            </a:r>
            <a:endParaRPr lang="en-US" sz="1400" dirty="0"/>
          </a:p>
          <a:p>
            <a:pPr algn="l" indent="0" marL="0">
              <a:buNone/>
            </a:pP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2B1A0E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這次研究之後才知道，日本人選擇在這裡蓋全台最大糖廠，背後有五個環環相扣的原因。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754880" y="685800"/>
            <a:ext cx="4023360" cy="4023360"/>
          </a:xfrm>
          <a:prstGeom prst="rect">
            <a:avLst/>
          </a:prstGeom>
          <a:solidFill>
            <a:srgbClr val="2B1A0E"/>
          </a:solidFill>
          <a:ln w="12700">
            <a:solidFill>
              <a:srgbClr val="2B1A0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37760" y="804672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87941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核心問題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937760" y="1298448"/>
            <a:ext cx="3657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為什麼是虎尾？</a:t>
            </a:r>
            <a:endParaRPr lang="en-US" sz="2200" dirty="0"/>
          </a:p>
          <a:p>
            <a:pPr algn="l" indent="0" marL="0">
              <a:buNone/>
            </a:pPr>
            <a:endParaRPr lang="en-US" sz="2200" dirty="0"/>
          </a:p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為什麼不是其他地方？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4937760" y="3017520"/>
            <a:ext cx="3657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D4B896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本研究從五個面向切入：</a:t>
            </a:r>
            <a:endParaRPr lang="en-US" sz="1300" dirty="0"/>
          </a:p>
          <a:p>
            <a:pPr algn="l" indent="0" marL="0">
              <a:buNone/>
            </a:pPr>
            <a:r>
              <a:rPr lang="en-US" sz="1300" dirty="0">
                <a:solidFill>
                  <a:srgbClr val="D4B896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天災、自然條件、政策、企業家、國家戰略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6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6B3F1F"/>
          </a:solidFill>
          <a:ln w="12700">
            <a:solidFill>
              <a:srgbClr val="6B3F1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4572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五個設廠原因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137160" y="640080"/>
            <a:ext cx="1691640" cy="4251960"/>
          </a:xfrm>
          <a:prstGeom prst="rect">
            <a:avLst/>
          </a:prstGeom>
          <a:solidFill>
            <a:srgbClr val="2B1A0E"/>
          </a:solidFill>
          <a:ln w="12700">
            <a:solidFill>
              <a:srgbClr val="2B1A0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7160" y="640080"/>
            <a:ext cx="1691640" cy="457200"/>
          </a:xfrm>
          <a:prstGeom prst="rect">
            <a:avLst/>
          </a:prstGeom>
          <a:solidFill>
            <a:srgbClr val="C87941"/>
          </a:solidFill>
          <a:ln w="12700">
            <a:solidFill>
              <a:srgbClr val="C879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6400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B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①</a:t>
            </a:r>
            <a:endParaRPr lang="en-US" sz="18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" y="1207008"/>
            <a:ext cx="548640" cy="5486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82880" y="187452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87941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天災與土地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228600" y="2423160"/>
            <a:ext cx="150876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D4B896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1897年戊戌大水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D4B896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沖出大量溪埔地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D4B896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→ 低成本取得土地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1920240" y="640080"/>
            <a:ext cx="1691640" cy="4251960"/>
          </a:xfrm>
          <a:prstGeom prst="rect">
            <a:avLst/>
          </a:prstGeom>
          <a:solidFill>
            <a:srgbClr val="2B1A0E"/>
          </a:solidFill>
          <a:ln w="12700">
            <a:solidFill>
              <a:srgbClr val="2B1A0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920240" y="640080"/>
            <a:ext cx="1691640" cy="457200"/>
          </a:xfrm>
          <a:prstGeom prst="rect">
            <a:avLst/>
          </a:prstGeom>
          <a:solidFill>
            <a:srgbClr val="C87941"/>
          </a:solidFill>
          <a:ln w="12700">
            <a:solidFill>
              <a:srgbClr val="C8794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920240" y="6400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B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②</a:t>
            </a:r>
            <a:endParaRPr lang="en-US" sz="18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7168" y="1207008"/>
            <a:ext cx="548640" cy="54864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965960" y="187452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87941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自然條件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2011680" y="2423160"/>
            <a:ext cx="150876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D4B896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傳統蔗作基礎深厚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D4B896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水利整治穩定環境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D4B896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→ 原料供應無虞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3703320" y="640080"/>
            <a:ext cx="1691640" cy="4251960"/>
          </a:xfrm>
          <a:prstGeom prst="rect">
            <a:avLst/>
          </a:prstGeom>
          <a:solidFill>
            <a:srgbClr val="2B1A0E"/>
          </a:solidFill>
          <a:ln w="12700">
            <a:solidFill>
              <a:srgbClr val="2B1A0E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3703320" y="640080"/>
            <a:ext cx="1691640" cy="457200"/>
          </a:xfrm>
          <a:prstGeom prst="rect">
            <a:avLst/>
          </a:prstGeom>
          <a:solidFill>
            <a:srgbClr val="C87941"/>
          </a:solidFill>
          <a:ln w="12700">
            <a:solidFill>
              <a:srgbClr val="C87941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3703320" y="6400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B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③</a:t>
            </a:r>
            <a:endParaRPr lang="en-US" sz="1800" dirty="0"/>
          </a:p>
        </p:txBody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0248" y="1207008"/>
            <a:ext cx="548640" cy="54864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3749040" y="187452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87941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政策獎勵</a:t>
            </a:r>
            <a:endParaRPr lang="en-US" sz="1400" dirty="0"/>
          </a:p>
        </p:txBody>
      </p:sp>
      <p:sp>
        <p:nvSpPr>
          <p:cNvPr id="21" name="Text 16"/>
          <p:cNvSpPr/>
          <p:nvPr/>
        </p:nvSpPr>
        <p:spPr>
          <a:xfrm>
            <a:off x="3794760" y="2423160"/>
            <a:ext cx="150876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D4B896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1902年糖業獎勵規則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D4B896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補助、劃區、市場保護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D4B896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→ 投資風險大降</a:t>
            </a:r>
            <a:endParaRPr lang="en-US" sz="1100" dirty="0"/>
          </a:p>
        </p:txBody>
      </p:sp>
      <p:sp>
        <p:nvSpPr>
          <p:cNvPr id="22" name="Shape 17"/>
          <p:cNvSpPr/>
          <p:nvPr/>
        </p:nvSpPr>
        <p:spPr>
          <a:xfrm>
            <a:off x="5486400" y="640080"/>
            <a:ext cx="1691640" cy="4251960"/>
          </a:xfrm>
          <a:prstGeom prst="rect">
            <a:avLst/>
          </a:prstGeom>
          <a:solidFill>
            <a:srgbClr val="2B1A0E"/>
          </a:solidFill>
          <a:ln w="12700">
            <a:solidFill>
              <a:srgbClr val="2B1A0E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5486400" y="640080"/>
            <a:ext cx="1691640" cy="457200"/>
          </a:xfrm>
          <a:prstGeom prst="rect">
            <a:avLst/>
          </a:prstGeom>
          <a:solidFill>
            <a:srgbClr val="C87941"/>
          </a:solidFill>
          <a:ln w="12700">
            <a:solidFill>
              <a:srgbClr val="C87941"/>
            </a:solidFill>
            <a:prstDash val="solid"/>
          </a:ln>
        </p:spPr>
      </p:sp>
      <p:sp>
        <p:nvSpPr>
          <p:cNvPr id="24" name="Text 19"/>
          <p:cNvSpPr/>
          <p:nvPr/>
        </p:nvSpPr>
        <p:spPr>
          <a:xfrm>
            <a:off x="5486400" y="6400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B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④</a:t>
            </a:r>
            <a:endParaRPr lang="en-US" sz="1800" dirty="0"/>
          </a:p>
        </p:txBody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3328" y="1207008"/>
            <a:ext cx="548640" cy="548640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5532120" y="187452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87941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企業家決策</a:t>
            </a:r>
            <a:endParaRPr lang="en-US" sz="1400" dirty="0"/>
          </a:p>
        </p:txBody>
      </p:sp>
      <p:sp>
        <p:nvSpPr>
          <p:cNvPr id="27" name="Text 21"/>
          <p:cNvSpPr/>
          <p:nvPr/>
        </p:nvSpPr>
        <p:spPr>
          <a:xfrm>
            <a:off x="5577840" y="2423160"/>
            <a:ext cx="150876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D4B896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柯鐵虎1900年病逝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D4B896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治安恢復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D4B896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→ 鈴木藤三郎進場</a:t>
            </a:r>
            <a:endParaRPr lang="en-US" sz="1100" dirty="0"/>
          </a:p>
        </p:txBody>
      </p:sp>
      <p:sp>
        <p:nvSpPr>
          <p:cNvPr id="28" name="Shape 22"/>
          <p:cNvSpPr/>
          <p:nvPr/>
        </p:nvSpPr>
        <p:spPr>
          <a:xfrm>
            <a:off x="7269480" y="640080"/>
            <a:ext cx="1691640" cy="4251960"/>
          </a:xfrm>
          <a:prstGeom prst="rect">
            <a:avLst/>
          </a:prstGeom>
          <a:solidFill>
            <a:srgbClr val="2B1A0E"/>
          </a:solidFill>
          <a:ln w="12700">
            <a:solidFill>
              <a:srgbClr val="2B1A0E"/>
            </a:solidFill>
            <a:prstDash val="solid"/>
          </a:ln>
        </p:spPr>
      </p:sp>
      <p:sp>
        <p:nvSpPr>
          <p:cNvPr id="29" name="Shape 23"/>
          <p:cNvSpPr/>
          <p:nvPr/>
        </p:nvSpPr>
        <p:spPr>
          <a:xfrm>
            <a:off x="7269480" y="640080"/>
            <a:ext cx="1691640" cy="457200"/>
          </a:xfrm>
          <a:prstGeom prst="rect">
            <a:avLst/>
          </a:prstGeom>
          <a:solidFill>
            <a:srgbClr val="C87941"/>
          </a:solidFill>
          <a:ln w="12700">
            <a:solidFill>
              <a:srgbClr val="C87941"/>
            </a:solidFill>
            <a:prstDash val="solid"/>
          </a:ln>
        </p:spPr>
      </p:sp>
      <p:sp>
        <p:nvSpPr>
          <p:cNvPr id="30" name="Text 24"/>
          <p:cNvSpPr/>
          <p:nvPr/>
        </p:nvSpPr>
        <p:spPr>
          <a:xfrm>
            <a:off x="7269480" y="6400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B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⑤</a:t>
            </a:r>
            <a:endParaRPr lang="en-US" sz="1800" dirty="0"/>
          </a:p>
        </p:txBody>
      </p:sp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6408" y="1207008"/>
            <a:ext cx="548640" cy="54864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7315200" y="187452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87941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縱貫鐵路</a:t>
            </a:r>
            <a:endParaRPr lang="en-US" sz="1400" dirty="0"/>
          </a:p>
        </p:txBody>
      </p:sp>
      <p:sp>
        <p:nvSpPr>
          <p:cNvPr id="33" name="Text 26"/>
          <p:cNvSpPr/>
          <p:nvPr/>
        </p:nvSpPr>
        <p:spPr>
          <a:xfrm>
            <a:off x="7360920" y="2423160"/>
            <a:ext cx="150876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D4B896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1904年斗六─斗南通車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D4B896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機械運入、糖品出口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D4B896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→ 物流問題解決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6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2B1A0E"/>
          </a:solidFill>
          <a:ln w="12700">
            <a:solidFill>
              <a:srgbClr val="2B1A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4572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比較分析：虎尾 vs. 其他糖廠</a:t>
            </a:r>
            <a:endParaRPr lang="en-US" sz="2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82880" y="594360"/>
            <a:ext cx="87782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B1A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C87941"/>
          </a:solidFill>
          <a:ln w="12700">
            <a:solidFill>
              <a:srgbClr val="C879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C87941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結論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11480" y="1005840"/>
            <a:ext cx="8321040" cy="1097280"/>
          </a:xfrm>
          <a:prstGeom prst="rect">
            <a:avLst/>
          </a:prstGeom>
          <a:solidFill>
            <a:srgbClr val="3A2310"/>
          </a:solidFill>
          <a:ln w="12700">
            <a:solidFill>
              <a:srgbClr val="6B3F1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09728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87941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🌊  天災變轉機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94360" y="1508760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B896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戊戌大水沖出溪埔地，讓日資以極低成本取得大面積土地。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11480" y="2267712"/>
            <a:ext cx="8321040" cy="1097280"/>
          </a:xfrm>
          <a:prstGeom prst="rect">
            <a:avLst/>
          </a:prstGeom>
          <a:solidFill>
            <a:srgbClr val="3A2310"/>
          </a:solidFill>
          <a:ln w="12700">
            <a:solidFill>
              <a:srgbClr val="6B3F1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2359152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87941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📜  政策+資本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94360" y="2770632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B896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總督府制度設計與鈴木藤三郎等企業家的眼光，缺一不可。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3529584"/>
            <a:ext cx="8321040" cy="1097280"/>
          </a:xfrm>
          <a:prstGeom prst="rect">
            <a:avLst/>
          </a:prstGeom>
          <a:solidFill>
            <a:srgbClr val="3A2310"/>
          </a:solidFill>
          <a:ln w="12700">
            <a:solidFill>
              <a:srgbClr val="6B3F1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4360" y="3621024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87941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🚂  交通補完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94360" y="4032504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B896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縱貫鐵路打通物流，讓虎尾得以成為「東洋第一」糖廠。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11480" y="4663440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i="1" dirty="0">
                <a:solidFill>
                  <a:srgbClr val="7A6455"/>
                </a:solidFill>
                <a:latin typeface="微軟正黑體" pitchFamily="34" charset="0"/>
                <a:ea typeface="微軟正黑體" pitchFamily="34" charset="-122"/>
                <a:cs typeface="微軟正黑體" pitchFamily="34" charset="-120"/>
              </a:rPr>
              <a:t>「如果那年沒有發大水，這裡現在會長什麼樣子？」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2026-04-28T02:21:13Z</dcterms:created>
  <dcterms:modified xsi:type="dcterms:W3CDTF">2026-04-28T02:21:13Z</dcterms:modified>
</cp:coreProperties>
</file>