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8229600"/>
  <p:notesSz cx="8229600" cy="14630400"/>
  <p:embeddedFontLst>
    <p:embeddedFont>
      <p:font typeface="Playfair Display Semi Bold"/>
      <p:regular r:id="rId17"/>
    </p:embeddedFont>
    <p:embeddedFont>
      <p:font typeface="Playfair Display Semi Bold"/>
      <p:regular r:id="rId18"/>
    </p:embeddedFont>
    <p:embeddedFont>
      <p:font typeface="Playfair Display Semi Bold"/>
      <p:regular r:id="rId19"/>
    </p:embeddedFont>
    <p:embeddedFont>
      <p:font typeface="Playfair Display Semi Bold"/>
      <p:regular r:id="rId20"/>
    </p:embeddedFont>
    <p:embeddedFont>
      <p:font typeface="Public Sans"/>
      <p:regular r:id="rId21"/>
    </p:embeddedFont>
    <p:embeddedFont>
      <p:font typeface="Public Sans"/>
      <p:regular r:id="rId22"/>
    </p:embeddedFont>
    <p:embeddedFont>
      <p:font typeface="Public Sans"/>
      <p:regular r:id="rId23"/>
    </p:embeddedFont>
    <p:embeddedFont>
      <p:font typeface="Public Sans"/>
      <p:regular r:id="rId24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Relationship Id="rId22" Type="http://schemas.openxmlformats.org/officeDocument/2006/relationships/font" Target="fonts/font6.fntdata"/><Relationship Id="rId23" Type="http://schemas.openxmlformats.org/officeDocument/2006/relationships/font" Target="fonts/font7.fntdata"/><Relationship Id="rId2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AF6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6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06812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為什麼是雲林？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117062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——日本人在虎尾蓋糖廠的五個原因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793790" y="4735116"/>
            <a:ext cx="3717488" cy="426244"/>
          </a:xfrm>
          <a:prstGeom prst="roundRect">
            <a:avLst>
              <a:gd name="adj" fmla="val 17880"/>
            </a:avLst>
          </a:prstGeom>
          <a:solidFill>
            <a:srgbClr val="EEDDDD"/>
          </a:solidFill>
          <a:ln/>
        </p:spPr>
      </p:sp>
      <p:sp>
        <p:nvSpPr>
          <p:cNvPr id="6" name="Text 3"/>
          <p:cNvSpPr/>
          <p:nvPr/>
        </p:nvSpPr>
        <p:spPr>
          <a:xfrm>
            <a:off x="929878" y="4803100"/>
            <a:ext cx="3445312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全國高級中等學校小論文寫作比賽・史地類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536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3689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從廢棄鐵道出發的疑問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785830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虎尾不靠海、地名也不特別，卻在日治時期躍升為台灣糖業的核心重鎮，產量高居全台之冠，被譽為「東洋第一」。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76678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本文從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天災與土地、自然條件、政策獎勵、企業家決策、日本國家戰略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五個面向，說明「糖都」的誕生絕非偶然。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21876"/>
            <a:ext cx="831413" cy="441484"/>
          </a:xfrm>
          <a:prstGeom prst="roundRect">
            <a:avLst>
              <a:gd name="adj" fmla="val 17263"/>
            </a:avLst>
          </a:prstGeom>
          <a:noFill/>
          <a:ln w="7620">
            <a:solidFill>
              <a:srgbClr val="E1C2C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37498" y="797481"/>
            <a:ext cx="54399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原因一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1254085"/>
            <a:ext cx="78826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天災與土地：1897年戊戌大水災</a:t>
            </a:r>
            <a:endParaRPr lang="en-US" sz="44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558177"/>
            <a:ext cx="8284131" cy="469427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38943" y="27209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大水災創造低成本土地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9638943" y="3302079"/>
            <a:ext cx="420516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1897年戊戌大水災沖刷虎尾溪畔，造成大量溪埔地。1902年總督府頒布《台灣糖業獎勵規則》後，這些荒蕪土地被認定為「無主地」，日本資本家得以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極低成本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取得大面積土地。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9638943" y="5371743"/>
            <a:ext cx="4205168" cy="1689616"/>
          </a:xfrm>
          <a:prstGeom prst="roundRect">
            <a:avLst>
              <a:gd name="adj" fmla="val 5638"/>
            </a:avLst>
          </a:prstGeom>
          <a:solidFill>
            <a:srgbClr val="E6CCCC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757" y="5715833"/>
            <a:ext cx="283488" cy="22681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376059" y="5655231"/>
            <a:ext cx="324123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這種「先有天災、後有糖廠」的歷史偶然，使虎尾與其他糖廠地點的選擇邏輯大相徑庭。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118717"/>
            <a:ext cx="831413" cy="441484"/>
          </a:xfrm>
          <a:prstGeom prst="roundRect">
            <a:avLst>
              <a:gd name="adj" fmla="val 17263"/>
            </a:avLst>
          </a:prstGeom>
          <a:noFill/>
          <a:ln w="7620">
            <a:solidFill>
              <a:srgbClr val="E1C2C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37498" y="2194322"/>
            <a:ext cx="54399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原因二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2650927"/>
            <a:ext cx="793765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自然條件：蔗作基礎與水利整治</a:t>
            </a:r>
            <a:endParaRPr lang="en-US" sz="4450" dirty="0"/>
          </a:p>
        </p:txBody>
      </p:sp>
      <p:sp>
        <p:nvSpPr>
          <p:cNvPr id="5" name="Shape 3"/>
          <p:cNvSpPr/>
          <p:nvPr/>
        </p:nvSpPr>
        <p:spPr>
          <a:xfrm>
            <a:off x="793790" y="3699867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E1C2C2">
              <a:alpha val="50000"/>
            </a:srgbClr>
          </a:solidFill>
          <a:ln w="7620">
            <a:solidFill>
              <a:srgbClr val="C7A8A8"/>
            </a:solidFill>
            <a:prstDash val="solid"/>
          </a:ln>
          <a:effectLst>
            <a:outerShdw sx="100000" sy="100000" kx="0" ky="0" algn="bl" rotWithShape="0" blurRad="0" dist="29210" dir="2700000">
              <a:srgbClr val="c7a8a8">
                <a:alpha val="10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28224" y="39343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傳統蔗作根基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8224" y="4424720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虎尾自清領初期即以甘蔗為大宗作物，鄰近笨港（今北港）糖郊貿易興盛，廠方無需從頭建立原料供應鏈，大幅降低投資風險。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699867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CCC4EC">
              <a:alpha val="50000"/>
            </a:srgbClr>
          </a:solidFill>
          <a:ln w="7620">
            <a:solidFill>
              <a:srgbClr val="B2AAD2"/>
            </a:solidFill>
            <a:prstDash val="solid"/>
          </a:ln>
          <a:effectLst>
            <a:outerShdw sx="100000" sy="100000" kx="0" ky="0" algn="bl" rotWithShape="0" blurRad="0" dist="29210" dir="2700000">
              <a:srgbClr val="b2aad2">
                <a:alpha val="10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5451396" y="39343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水利整治工程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451396" y="4424720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日本人積極修建護岸工程與水利設施，穩定環境成為大日本製糖株式會社決定在此建廠的重要考量。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9640133" y="3699867"/>
            <a:ext cx="4196358" cy="2410897"/>
          </a:xfrm>
          <a:prstGeom prst="roundRect">
            <a:avLst>
              <a:gd name="adj" fmla="val 3952"/>
            </a:avLst>
          </a:prstGeom>
          <a:solidFill>
            <a:srgbClr val="B4DAE4">
              <a:alpha val="50000"/>
            </a:srgbClr>
          </a:solidFill>
          <a:ln w="7620">
            <a:solidFill>
              <a:srgbClr val="9AC0CA"/>
            </a:solidFill>
            <a:prstDash val="solid"/>
          </a:ln>
          <a:effectLst>
            <a:outerShdw sx="100000" sy="100000" kx="0" ky="0" algn="bl" rotWithShape="0" blurRad="0" dist="29210" dir="2700000">
              <a:srgbClr val="9ac0ca">
                <a:alpha val="10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874568" y="39343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雙重支撐效應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9874568" y="4424720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水利整治不僅保護廠房設備，也讓周圍農地得以穩定種蔗，形成糖廠運作的基本條件。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23737" y="520065"/>
            <a:ext cx="640080" cy="315516"/>
          </a:xfrm>
          <a:prstGeom prst="roundRect">
            <a:avLst>
              <a:gd name="adj" fmla="val 18494"/>
            </a:avLst>
          </a:prstGeom>
          <a:noFill/>
          <a:ln w="7620">
            <a:solidFill>
              <a:srgbClr val="E1C2C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435537" y="579715"/>
            <a:ext cx="416481" cy="1962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原因三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323737" y="888682"/>
            <a:ext cx="7379732" cy="542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政策獎勵：總督府的「殖產興業」體制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1323737" y="3695343"/>
            <a:ext cx="2832378" cy="271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1902年《台灣糖業獎勵規則》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23737" y="4099441"/>
            <a:ext cx="5779532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日本政府將糖業訂為振興台灣產業的基本政策，透過獎勵規則提供：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323737" y="4464367"/>
            <a:ext cx="5779532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資金補助</a:t>
            </a:r>
            <a:endParaRPr lang="en-US" sz="1350" dirty="0"/>
          </a:p>
          <a:p>
            <a:pPr algn="l" marL="342900" indent="-342900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劃分原料採取區域</a:t>
            </a:r>
            <a:endParaRPr lang="en-US" sz="1350" dirty="0"/>
          </a:p>
          <a:p>
            <a:pPr algn="l" marL="342900" indent="-342900">
              <a:lnSpc>
                <a:spcPts val="1900"/>
              </a:lnSpc>
              <a:buSzPct val="100000"/>
              <a:buChar char="•"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給予市場保護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323737" y="5412700"/>
            <a:ext cx="5779532" cy="2452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這套制度設計使投資風險大幅降低，資本得以快速集中。</a:t>
            </a:r>
            <a:endParaRPr lang="en-US" sz="135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4513" y="1780342"/>
            <a:ext cx="5779532" cy="5779532"/>
          </a:xfrm>
          <a:prstGeom prst="rect">
            <a:avLst/>
          </a:prstGeom>
        </p:spPr>
      </p:pic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513" y="1780342"/>
            <a:ext cx="5779532" cy="57795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721876"/>
            <a:ext cx="831413" cy="441484"/>
          </a:xfrm>
          <a:prstGeom prst="roundRect">
            <a:avLst>
              <a:gd name="adj" fmla="val 17263"/>
            </a:avLst>
          </a:prstGeom>
          <a:noFill/>
          <a:ln w="7620">
            <a:solidFill>
              <a:srgbClr val="E1C2C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37498" y="797481"/>
            <a:ext cx="54399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原因四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93790" y="1254085"/>
            <a:ext cx="1020556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企業家決策：鈴木藤三郎的眼光與時間差</a:t>
            </a:r>
            <a:endParaRPr lang="en-US" sz="44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558177"/>
            <a:ext cx="8284131" cy="469427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38943" y="29519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「製糖王」鈴木藤三郎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9638943" y="3533061"/>
            <a:ext cx="42051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在總督府政策配合下，鈴木藤三郎率先評估雲林虎尾的潛力。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638943" y="44856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關鍵時間差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9638943" y="5066824"/>
            <a:ext cx="420516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雲林曾是抗日勢力柯鐵虎（鐵國山）的根據地，初期武裝抗日令資本家卻步。直到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1900年柯鐵虎病逝、勢力潰散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，治安威脅解除，才促成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1906年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大日本製糖正式取得許可、開始興建虎尾糖廠。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1125617"/>
            <a:ext cx="831413" cy="441484"/>
          </a:xfrm>
          <a:prstGeom prst="roundRect">
            <a:avLst>
              <a:gd name="adj" fmla="val 17263"/>
            </a:avLst>
          </a:prstGeom>
          <a:noFill/>
          <a:ln w="7620">
            <a:solidFill>
              <a:srgbClr val="E1C2C2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23898" y="1201222"/>
            <a:ext cx="54399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1C2C2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原因五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80190" y="165782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日本國家戰略：縱貫鐵路與糖業帝國</a:t>
            </a:r>
            <a:endParaRPr lang="en-US" sz="4450" dirty="0"/>
          </a:p>
        </p:txBody>
      </p:sp>
      <p:sp>
        <p:nvSpPr>
          <p:cNvPr id="6" name="Shape 3"/>
          <p:cNvSpPr/>
          <p:nvPr/>
        </p:nvSpPr>
        <p:spPr>
          <a:xfrm>
            <a:off x="6280190" y="3415546"/>
            <a:ext cx="7556421" cy="1730812"/>
          </a:xfrm>
          <a:prstGeom prst="roundRect">
            <a:avLst>
              <a:gd name="adj" fmla="val 8453"/>
            </a:avLst>
          </a:prstGeom>
          <a:solidFill>
            <a:srgbClr val="FFFAF6"/>
          </a:solidFill>
          <a:ln w="30480">
            <a:solidFill>
              <a:srgbClr val="E1C2C2"/>
            </a:solidFill>
            <a:prstDash val="solid"/>
          </a:ln>
          <a:effectLst>
            <a:outerShdw sx="100000" sy="100000" kx="0" ky="0" algn="bl" rotWithShape="0" blurRad="0" dist="29210" dir="2700000">
              <a:srgbClr val="e1c2c2">
                <a:alpha val="10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249710" y="3415546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E1C2C2"/>
          </a:solidFill>
          <a:ln/>
        </p:spPr>
      </p:sp>
      <p:sp>
        <p:nvSpPr>
          <p:cNvPr id="8" name="Text 5"/>
          <p:cNvSpPr/>
          <p:nvPr/>
        </p:nvSpPr>
        <p:spPr>
          <a:xfrm>
            <a:off x="6628924" y="36728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6F655D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1904年縱貫鐵路通車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628924" y="4163258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「斗六至他里霧（今斗南）」段完成，解決機械運進與產品外銷的運輸難題，是糖廠大規模投產的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最後一塊拼圖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。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373172"/>
            <a:ext cx="7556421" cy="1730812"/>
          </a:xfrm>
          <a:prstGeom prst="roundRect">
            <a:avLst>
              <a:gd name="adj" fmla="val 8453"/>
            </a:avLst>
          </a:prstGeom>
          <a:solidFill>
            <a:srgbClr val="FFFAF6"/>
          </a:solidFill>
          <a:ln w="30480">
            <a:solidFill>
              <a:srgbClr val="CCC4EC"/>
            </a:solidFill>
            <a:prstDash val="solid"/>
          </a:ln>
          <a:effectLst>
            <a:outerShdw sx="100000" sy="100000" kx="0" ky="0" algn="bl" rotWithShape="0" blurRad="0" dist="29210" dir="2700000">
              <a:srgbClr val="ccc4ec">
                <a:alpha val="10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249710" y="5373172"/>
            <a:ext cx="121920" cy="1730812"/>
          </a:xfrm>
          <a:prstGeom prst="roundRect">
            <a:avLst>
              <a:gd name="adj" fmla="val 78139"/>
            </a:avLst>
          </a:prstGeom>
          <a:solidFill>
            <a:srgbClr val="CCC4EC"/>
          </a:solidFill>
          <a:ln/>
        </p:spPr>
      </p:sp>
      <p:sp>
        <p:nvSpPr>
          <p:cNvPr id="12" name="Text 9"/>
          <p:cNvSpPr/>
          <p:nvPr/>
        </p:nvSpPr>
        <p:spPr>
          <a:xfrm>
            <a:off x="6628924" y="56304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6F655D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殖民地農工業體系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628924" y="6120884"/>
            <a:ext cx="69503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日本帝國透過糖業政策、鐵道建設與資本輸入，在台灣南北建立完整體系，虎尾糖廠正是這套體系的</a:t>
            </a:r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核心節點</a:t>
            </a:r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之一。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00118"/>
            <a:ext cx="85046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比較分析：虎尾與其他糖廠的異同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62526"/>
            <a:ext cx="13042821" cy="3266837"/>
          </a:xfrm>
          <a:prstGeom prst="roundRect">
            <a:avLst>
              <a:gd name="adj" fmla="val 291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1410" y="3070146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28462" y="3213854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糖廠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3637717" y="3213854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設立年份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6243161" y="3213854"/>
            <a:ext cx="34469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設立背景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151388" y="3213854"/>
            <a:ext cx="3450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特色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801410" y="3720465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1028462" y="3864173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橋頭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3637717" y="3864173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1900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6243161" y="3864173"/>
            <a:ext cx="34469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台灣首座新式糖廠，實驗先鋒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10151388" y="3864173"/>
            <a:ext cx="3450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起步最早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801410" y="4370784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1028462" y="4514493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虎尾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3637717" y="4514493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1906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6243161" y="4514493"/>
            <a:ext cx="34469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水利改善、治安穩定後設立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10151388" y="4514493"/>
            <a:ext cx="3450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產量全台之冠，「東洋第一」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801410" y="5021104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028462" y="5164812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北港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3637717" y="5164812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1910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6243161" y="5164812"/>
            <a:ext cx="34469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對抗舊有糖郊勢力、兼併土地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10151388" y="5164812"/>
            <a:ext cx="3450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「先有糖廠，才有聚落」</a:t>
            </a:r>
            <a:endParaRPr lang="en-US" sz="1750" dirty="0"/>
          </a:p>
        </p:txBody>
      </p:sp>
      <p:sp>
        <p:nvSpPr>
          <p:cNvPr id="24" name="Shape 22"/>
          <p:cNvSpPr/>
          <p:nvPr/>
        </p:nvSpPr>
        <p:spPr>
          <a:xfrm>
            <a:off x="801410" y="5671423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028462" y="5815132"/>
            <a:ext cx="214800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龍巖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3637717" y="5815132"/>
            <a:ext cx="21441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1935</a:t>
            </a:r>
            <a:endParaRPr lang="en-US" sz="1750" dirty="0"/>
          </a:p>
        </p:txBody>
      </p:sp>
      <p:sp>
        <p:nvSpPr>
          <p:cNvPr id="27" name="Text 25"/>
          <p:cNvSpPr/>
          <p:nvPr/>
        </p:nvSpPr>
        <p:spPr>
          <a:xfrm>
            <a:off x="6243161" y="5815132"/>
            <a:ext cx="344697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配合虎尾擴建與技術升級</a:t>
            </a:r>
            <a:endParaRPr lang="en-US" sz="1750" dirty="0"/>
          </a:p>
        </p:txBody>
      </p:sp>
      <p:sp>
        <p:nvSpPr>
          <p:cNvPr id="28" name="Text 26"/>
          <p:cNvSpPr/>
          <p:nvPr/>
        </p:nvSpPr>
        <p:spPr>
          <a:xfrm>
            <a:off x="10151388" y="5815132"/>
            <a:ext cx="3450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大日本製糖內部產能調整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7656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五個原因缺一不可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38970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Light" pitchFamily="34" charset="0"/>
                <a:ea typeface="Playfair Display Light" pitchFamily="34" charset="-122"/>
                <a:cs typeface="Playfair Display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594015"/>
            <a:ext cx="4196358" cy="30480"/>
          </a:xfrm>
          <a:prstGeom prst="rect">
            <a:avLst/>
          </a:prstGeom>
          <a:solidFill>
            <a:srgbClr val="E1C2C2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27683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6F655D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天災與土地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3258741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1897年戊戌大水災造就低成本溪埔地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5216962" y="2238970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Light" pitchFamily="34" charset="0"/>
                <a:ea typeface="Playfair Display Light" pitchFamily="34" charset="-122"/>
                <a:cs typeface="Playfair Display Light" pitchFamily="34" charset="-120"/>
              </a:rPr>
              <a:t>02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2594015"/>
            <a:ext cx="4196358" cy="30480"/>
          </a:xfrm>
          <a:prstGeom prst="rect">
            <a:avLst/>
          </a:prstGeom>
          <a:solidFill>
            <a:srgbClr val="CCC4EC"/>
          </a:solidFill>
          <a:ln/>
        </p:spPr>
      </p:sp>
      <p:sp>
        <p:nvSpPr>
          <p:cNvPr id="9" name="Text 7"/>
          <p:cNvSpPr/>
          <p:nvPr/>
        </p:nvSpPr>
        <p:spPr>
          <a:xfrm>
            <a:off x="5216962" y="27683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6F655D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自然條件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16962" y="3258741"/>
            <a:ext cx="419635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傳統蔗作基礎與水利整治雙重支撐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9640133" y="2238970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Light" pitchFamily="34" charset="0"/>
                <a:ea typeface="Playfair Display Light" pitchFamily="34" charset="-122"/>
                <a:cs typeface="Playfair Display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2594015"/>
            <a:ext cx="4196358" cy="30480"/>
          </a:xfrm>
          <a:prstGeom prst="rect">
            <a:avLst/>
          </a:prstGeom>
          <a:solidFill>
            <a:srgbClr val="B4DAE4"/>
          </a:solidFill>
          <a:ln/>
        </p:spPr>
      </p:sp>
      <p:sp>
        <p:nvSpPr>
          <p:cNvPr id="13" name="Text 11"/>
          <p:cNvSpPr/>
          <p:nvPr/>
        </p:nvSpPr>
        <p:spPr>
          <a:xfrm>
            <a:off x="9640133" y="276832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6F655D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政策獎勵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40133" y="3258741"/>
            <a:ext cx="419635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1902年《台灣糖業獎勵規則》殖產興業體制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3790" y="4381381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Light" pitchFamily="34" charset="0"/>
                <a:ea typeface="Playfair Display Light" pitchFamily="34" charset="-122"/>
                <a:cs typeface="Playfair Display Light" pitchFamily="34" charset="-120"/>
              </a:rPr>
              <a:t>04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93790" y="4736425"/>
            <a:ext cx="6407944" cy="30480"/>
          </a:xfrm>
          <a:prstGeom prst="rect">
            <a:avLst/>
          </a:prstGeom>
          <a:solidFill>
            <a:srgbClr val="E1C2C2"/>
          </a:solidFill>
          <a:ln/>
        </p:spPr>
      </p:sp>
      <p:sp>
        <p:nvSpPr>
          <p:cNvPr id="17" name="Text 15"/>
          <p:cNvSpPr/>
          <p:nvPr/>
        </p:nvSpPr>
        <p:spPr>
          <a:xfrm>
            <a:off x="793790" y="49107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6F655D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企業家決策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93790" y="5401151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鈴木藤三郎在1900年治安平定後掌握時機進場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7428548" y="4381381"/>
            <a:ext cx="453628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layfair Display Light" pitchFamily="34" charset="0"/>
                <a:ea typeface="Playfair Display Light" pitchFamily="34" charset="-122"/>
                <a:cs typeface="Playfair Display Light" pitchFamily="34" charset="-120"/>
              </a:rPr>
              <a:t>05</a:t>
            </a:r>
            <a:endParaRPr lang="en-US" sz="1750" dirty="0"/>
          </a:p>
        </p:txBody>
      </p:sp>
      <p:sp>
        <p:nvSpPr>
          <p:cNvPr id="20" name="Shape 18"/>
          <p:cNvSpPr/>
          <p:nvPr/>
        </p:nvSpPr>
        <p:spPr>
          <a:xfrm>
            <a:off x="7428548" y="4736425"/>
            <a:ext cx="6407944" cy="30480"/>
          </a:xfrm>
          <a:prstGeom prst="rect">
            <a:avLst/>
          </a:prstGeom>
          <a:solidFill>
            <a:srgbClr val="CCC4EC"/>
          </a:solidFill>
          <a:ln/>
        </p:spPr>
      </p:sp>
      <p:sp>
        <p:nvSpPr>
          <p:cNvPr id="21" name="Text 19"/>
          <p:cNvSpPr/>
          <p:nvPr/>
        </p:nvSpPr>
        <p:spPr>
          <a:xfrm>
            <a:off x="7428548" y="49107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6F655D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國家戰略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428548" y="5401151"/>
            <a:ext cx="640794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1904年縱貫鐵路完成，打通生產與流通最後一哩路</a:t>
            </a:r>
            <a:endParaRPr lang="en-US" sz="1750" dirty="0"/>
          </a:p>
        </p:txBody>
      </p:sp>
      <p:sp>
        <p:nvSpPr>
          <p:cNvPr id="23" name="Shape 21"/>
          <p:cNvSpPr/>
          <p:nvPr/>
        </p:nvSpPr>
        <p:spPr>
          <a:xfrm>
            <a:off x="793790" y="6189226"/>
            <a:ext cx="13042821" cy="963811"/>
          </a:xfrm>
          <a:prstGeom prst="roundRect">
            <a:avLst>
              <a:gd name="adj" fmla="val 9884"/>
            </a:avLst>
          </a:prstGeom>
          <a:solidFill>
            <a:srgbClr val="B6FCB8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0604" y="6533317"/>
            <a:ext cx="283488" cy="226814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530906" y="6472714"/>
            <a:ext cx="1207889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這五個原因，缺少任何一個，「東洋第一」的虎尾糖廠都可能落址他處。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99429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dirty="0">
                <a:solidFill>
                  <a:srgbClr val="4B6981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結論：殖民地政治經濟學的地理展現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620351" y="3007162"/>
            <a:ext cx="721625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6F655D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虎尾從一個水患頻仍的溪埔之地，蛻變為台灣糖業的首都，正是殖民地政治經濟學在地理空間上最具體的展現。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2752011"/>
            <a:ext cx="30480" cy="1236107"/>
          </a:xfrm>
          <a:prstGeom prst="rect">
            <a:avLst/>
          </a:prstGeom>
          <a:solidFill>
            <a:srgbClr val="E1C2C2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4243268"/>
            <a:ext cx="7556421" cy="2992041"/>
          </a:xfrm>
          <a:prstGeom prst="roundRect">
            <a:avLst>
              <a:gd name="adj" fmla="val 3184"/>
            </a:avLst>
          </a:prstGeom>
          <a:solidFill>
            <a:srgbClr val="F0DEDC"/>
          </a:solidFill>
          <a:ln w="7620">
            <a:solidFill>
              <a:srgbClr val="C7A8A8"/>
            </a:solidFill>
            <a:prstDash val="solid"/>
          </a:ln>
          <a:effectLst>
            <a:outerShdw sx="100000" sy="100000" kx="0" ky="0" algn="bl" rotWithShape="0" blurRad="0" dist="29210" dir="2700000">
              <a:srgbClr val="c7a8a8">
                <a:alpha val="100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287810" y="4250888"/>
            <a:ext cx="3770590" cy="1669852"/>
          </a:xfrm>
          <a:prstGeom prst="roundRect">
            <a:avLst>
              <a:gd name="adj" fmla="val 5705"/>
            </a:avLst>
          </a:prstGeom>
          <a:solidFill>
            <a:srgbClr val="F0DEDC"/>
          </a:solidFill>
          <a:ln/>
        </p:spPr>
      </p:sp>
      <p:sp>
        <p:nvSpPr>
          <p:cNvPr id="8" name="Text 5"/>
          <p:cNvSpPr/>
          <p:nvPr/>
        </p:nvSpPr>
        <p:spPr>
          <a:xfrm>
            <a:off x="6514624" y="44777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天災 × 政策 × 資本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14624" y="4968121"/>
            <a:ext cx="331696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三者交會的歷史結果，造就「糖都」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0058400" y="4250888"/>
            <a:ext cx="3770590" cy="1669852"/>
          </a:xfrm>
          <a:prstGeom prst="rect">
            <a:avLst/>
          </a:prstGeom>
          <a:solidFill>
            <a:srgbClr val="F0DEDC"/>
          </a:solidFill>
          <a:ln/>
        </p:spPr>
      </p:sp>
      <p:sp>
        <p:nvSpPr>
          <p:cNvPr id="11" name="Shape 8"/>
          <p:cNvSpPr/>
          <p:nvPr/>
        </p:nvSpPr>
        <p:spPr>
          <a:xfrm>
            <a:off x="10058400" y="4250888"/>
            <a:ext cx="30480" cy="1669852"/>
          </a:xfrm>
          <a:prstGeom prst="roundRect">
            <a:avLst>
              <a:gd name="adj" fmla="val 312558"/>
            </a:avLst>
          </a:prstGeom>
          <a:solidFill>
            <a:srgbClr val="B2AAD2"/>
          </a:solidFill>
          <a:ln/>
        </p:spPr>
      </p:sp>
      <p:sp>
        <p:nvSpPr>
          <p:cNvPr id="12" name="Text 9"/>
          <p:cNvSpPr/>
          <p:nvPr/>
        </p:nvSpPr>
        <p:spPr>
          <a:xfrm>
            <a:off x="10285214" y="44777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東洋第一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0285214" y="4968121"/>
            <a:ext cx="331696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產量高居全台之冠的虎尾糖廠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7810" y="5920740"/>
            <a:ext cx="7541181" cy="1306949"/>
          </a:xfrm>
          <a:prstGeom prst="rect">
            <a:avLst/>
          </a:prstGeom>
          <a:solidFill>
            <a:srgbClr val="F0DEDC"/>
          </a:solidFill>
          <a:ln/>
        </p:spPr>
      </p:sp>
      <p:sp>
        <p:nvSpPr>
          <p:cNvPr id="15" name="Shape 12"/>
          <p:cNvSpPr/>
          <p:nvPr/>
        </p:nvSpPr>
        <p:spPr>
          <a:xfrm>
            <a:off x="6287810" y="5920740"/>
            <a:ext cx="7541181" cy="30480"/>
          </a:xfrm>
          <a:prstGeom prst="roundRect">
            <a:avLst>
              <a:gd name="adj" fmla="val 312558"/>
            </a:avLst>
          </a:prstGeom>
          <a:solidFill>
            <a:srgbClr val="9AC0CA"/>
          </a:solidFill>
          <a:ln/>
        </p:spPr>
      </p:sp>
      <p:sp>
        <p:nvSpPr>
          <p:cNvPr id="16" name="Text 13"/>
          <p:cNvSpPr/>
          <p:nvPr/>
        </p:nvSpPr>
        <p:spPr>
          <a:xfrm>
            <a:off x="6514624" y="614755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Playfair Display Semi Bold" pitchFamily="34" charset="0"/>
                <a:ea typeface="Playfair Display Semi Bold" pitchFamily="34" charset="-122"/>
                <a:cs typeface="Playfair Display Semi Bold" pitchFamily="34" charset="-120"/>
              </a:rPr>
              <a:t>絕非偶然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6514624" y="6637973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五個原因共同構成結構性背景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2026-04-28T02:25:28Z</dcterms:created>
  <dcterms:modified xsi:type="dcterms:W3CDTF">2026-04-28T02:25:28Z</dcterms:modified>
</cp:coreProperties>
</file>